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8" r:id="rId7"/>
    <p:sldId id="262" r:id="rId8"/>
    <p:sldId id="263" r:id="rId9"/>
    <p:sldId id="286" r:id="rId10"/>
    <p:sldId id="287" r:id="rId11"/>
    <p:sldId id="265" r:id="rId12"/>
    <p:sldId id="279" r:id="rId13"/>
    <p:sldId id="274" r:id="rId14"/>
    <p:sldId id="280" r:id="rId15"/>
    <p:sldId id="275" r:id="rId16"/>
    <p:sldId id="276" r:id="rId17"/>
    <p:sldId id="277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BA4D2-DBFD-4172-8A68-60AF63792FD2}" type="datetimeFigureOut">
              <a:rPr lang="ru-RU" smtClean="0"/>
              <a:pPr/>
              <a:t>01.03.2023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A7361-D674-4C7F-9DD5-2129F3437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edu.gov.ru/document/3da3f2dbd81de632a44729cf4fc40ea9/?ysclid=l7rekrr47k56996481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ziatkov@mail.ru" TargetMode="External"/><Relationship Id="rId2" Type="http://schemas.openxmlformats.org/officeDocument/2006/relationships/hyperlink" Target="http://moodle.imc.tomsk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ecosovetrao@mail.ru" TargetMode="External"/><Relationship Id="rId4" Type="http://schemas.openxmlformats.org/officeDocument/2006/relationships/hyperlink" Target="mailto:vega_2005_11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5496" y="332656"/>
            <a:ext cx="9217024" cy="5941288"/>
            <a:chOff x="35496" y="332656"/>
            <a:chExt cx="9217024" cy="5941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0712" t="41343" r="31101" b="26173"/>
            <a:stretch>
              <a:fillRect/>
            </a:stretch>
          </p:blipFill>
          <p:spPr bwMode="auto">
            <a:xfrm>
              <a:off x="2411760" y="332656"/>
              <a:ext cx="4608512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Прямоугольник 2"/>
            <p:cNvSpPr/>
            <p:nvPr/>
          </p:nvSpPr>
          <p:spPr>
            <a:xfrm>
              <a:off x="35496" y="2924944"/>
              <a:ext cx="9217024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 smtClean="0">
                  <a:solidFill>
                    <a:srgbClr val="660066"/>
                  </a:solidFill>
                </a:rPr>
                <a:t>АКТУАЛЬНЫЕ ЗАДАЧИ ЭКОЛОГИЧЕСКОГО ОБРАЗОВАНИЯ </a:t>
              </a:r>
              <a:endParaRPr lang="ru-RU" sz="3600" b="1" dirty="0" smtClean="0">
                <a:solidFill>
                  <a:srgbClr val="660066"/>
                </a:solidFill>
              </a:endParaRPr>
            </a:p>
            <a:p>
              <a:pPr algn="ctr"/>
              <a:r>
                <a:rPr lang="ru-RU" sz="3200" b="1" dirty="0" smtClean="0">
                  <a:solidFill>
                    <a:srgbClr val="660066"/>
                  </a:solidFill>
                </a:rPr>
                <a:t>2030</a:t>
              </a:r>
              <a:endParaRPr lang="ru-RU" sz="3200" b="1" dirty="0">
                <a:solidFill>
                  <a:srgbClr val="660066"/>
                </a:solidFill>
              </a:endParaRPr>
            </a:p>
          </p:txBody>
        </p:sp>
        <p:sp>
          <p:nvSpPr>
            <p:cNvPr id="5" name="object 806"/>
            <p:cNvSpPr txBox="1"/>
            <p:nvPr/>
          </p:nvSpPr>
          <p:spPr>
            <a:xfrm>
              <a:off x="1259632" y="5373216"/>
              <a:ext cx="7604564" cy="900728"/>
            </a:xfrm>
            <a:prstGeom prst="rect">
              <a:avLst/>
            </a:prstGeom>
          </p:spPr>
          <p:txBody>
            <a:bodyPr vert="horz" wrap="square" lIns="0" tIns="14193" rIns="0" bIns="0" rtlCol="0">
              <a:spAutoFit/>
            </a:bodyPr>
            <a:lstStyle/>
            <a:p>
              <a:pPr algn="r" eaLnBrk="0" fontAlgn="base" hangingPunct="0">
                <a:lnSpc>
                  <a:spcPct val="80000"/>
                </a:lnSpc>
                <a:buClr>
                  <a:srgbClr val="984807"/>
                </a:buClr>
                <a:buSzPts val="1400"/>
              </a:pPr>
              <a:r>
                <a:rPr lang="ru-RU" sz="1600" b="1" dirty="0" smtClean="0">
                  <a:solidFill>
                    <a:srgbClr val="1A42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ведущий </a:t>
              </a:r>
              <a:r>
                <a:rPr lang="ru-RU" sz="1600" b="1" dirty="0">
                  <a:solidFill>
                    <a:srgbClr val="1A42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научный сотрудник </a:t>
              </a:r>
            </a:p>
            <a:p>
              <a:pPr algn="r" eaLnBrk="0" fontAlgn="base" hangingPunct="0">
                <a:lnSpc>
                  <a:spcPct val="80000"/>
                </a:lnSpc>
                <a:buClr>
                  <a:srgbClr val="984807"/>
                </a:buClr>
                <a:buSzPts val="1400"/>
              </a:pPr>
              <a:r>
                <a:rPr lang="ru-RU" sz="1600" b="1" dirty="0">
                  <a:solidFill>
                    <a:srgbClr val="1A42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ФГБНУ Институт стратегии развития образования, </a:t>
              </a:r>
            </a:p>
            <a:p>
              <a:pPr algn="r" eaLnBrk="0" fontAlgn="base" hangingPunct="0">
                <a:lnSpc>
                  <a:spcPct val="80000"/>
                </a:lnSpc>
                <a:buClr>
                  <a:srgbClr val="984807"/>
                </a:buClr>
                <a:buSzPts val="1400"/>
              </a:pPr>
              <a:r>
                <a:rPr lang="ru-RU" sz="1600" b="1" dirty="0">
                  <a:solidFill>
                    <a:srgbClr val="1A42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д.б.н., профессор</a:t>
              </a:r>
              <a:r>
                <a:rPr lang="ru-RU" sz="1600" b="1" dirty="0" smtClean="0">
                  <a:solidFill>
                    <a:srgbClr val="1A424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pPr algn="r" eaLnBrk="0" fontAlgn="base" hangingPunct="0">
                <a:lnSpc>
                  <a:spcPct val="80000"/>
                </a:lnSpc>
                <a:buClr>
                  <a:srgbClr val="984807"/>
                </a:buClr>
                <a:buSzPts val="1400"/>
              </a:pPr>
              <a:r>
                <a:rPr lang="ru-RU" sz="2400" b="1" spc="162" dirty="0" err="1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Дзятковская</a:t>
              </a:r>
              <a:r>
                <a:rPr lang="ru-RU" sz="2400" b="1" spc="162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Елена Николаевна</a:t>
              </a:r>
              <a:endParaRPr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577721" y="476672"/>
            <a:ext cx="9214351" cy="5843681"/>
            <a:chOff x="577721" y="476672"/>
            <a:chExt cx="9214351" cy="584368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403648" y="476672"/>
              <a:ext cx="838842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660066"/>
                  </a:solidFill>
                </a:rPr>
                <a:t>Со времени лекции Э. Лоренца «Может </a:t>
              </a:r>
              <a:r>
                <a:rPr lang="ru-RU" b="1" dirty="0" smtClean="0">
                  <a:solidFill>
                    <a:srgbClr val="660066"/>
                  </a:solidFill>
                </a:rPr>
                <a:t>ли</a:t>
              </a:r>
              <a:r>
                <a:rPr lang="ru-RU" b="1" dirty="0">
                  <a:solidFill>
                    <a:srgbClr val="660066"/>
                  </a:solidFill>
                </a:rPr>
                <a:t> взмах крыльев  бабочки </a:t>
              </a:r>
              <a:endParaRPr lang="ru-RU" b="1" dirty="0" smtClean="0">
                <a:solidFill>
                  <a:srgbClr val="660066"/>
                </a:solidFill>
              </a:endParaRPr>
            </a:p>
            <a:p>
              <a:r>
                <a:rPr lang="ru-RU" b="1" dirty="0">
                  <a:solidFill>
                    <a:srgbClr val="660066"/>
                  </a:solidFill>
                </a:rPr>
                <a:t> в Бразилии </a:t>
              </a:r>
              <a:r>
                <a:rPr lang="ru-RU" b="1" dirty="0" smtClean="0">
                  <a:solidFill>
                    <a:srgbClr val="660066"/>
                  </a:solidFill>
                </a:rPr>
                <a:t> вызвать</a:t>
              </a:r>
              <a:r>
                <a:rPr lang="ru-RU" b="1" dirty="0">
                  <a:solidFill>
                    <a:srgbClr val="660066"/>
                  </a:solidFill>
                </a:rPr>
                <a:t> торнадо в Техасе?» прошло 50 лет. </a:t>
              </a:r>
            </a:p>
          </p:txBody>
        </p:sp>
        <p:pic>
          <p:nvPicPr>
            <p:cNvPr id="4" name="Picture 2" descr="https://excursion.org.ru/wp-content/uploads/2021/04/8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7721" y="1295596"/>
              <a:ext cx="7882711" cy="4507927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611560" y="5951021"/>
              <a:ext cx="78488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solidFill>
                    <a:srgbClr val="660066"/>
                  </a:solidFill>
                </a:rPr>
                <a:t>Биосфера неотвратимо  приближается к критической  точке </a:t>
              </a:r>
              <a:r>
                <a:rPr lang="ru-RU" b="1" dirty="0" err="1" smtClean="0">
                  <a:solidFill>
                    <a:srgbClr val="660066"/>
                  </a:solidFill>
                </a:rPr>
                <a:t>невозврата</a:t>
              </a:r>
              <a:r>
                <a:rPr lang="ru-RU" b="1" dirty="0" smtClean="0">
                  <a:solidFill>
                    <a:srgbClr val="660066"/>
                  </a:solidFill>
                </a:rPr>
                <a:t>. </a:t>
              </a:r>
              <a:endParaRPr lang="ru-RU" b="1" dirty="0">
                <a:solidFill>
                  <a:srgbClr val="660066"/>
                </a:solidFill>
              </a:endParaRPr>
            </a:p>
          </p:txBody>
        </p:sp>
        <p:sp>
          <p:nvSpPr>
            <p:cNvPr id="5" name="Google Shape;5696;p60"/>
            <p:cNvSpPr/>
            <p:nvPr/>
          </p:nvSpPr>
          <p:spPr>
            <a:xfrm>
              <a:off x="8100392" y="5949280"/>
              <a:ext cx="287884" cy="330571"/>
            </a:xfrm>
            <a:custGeom>
              <a:avLst/>
              <a:gdLst/>
              <a:ahLst/>
              <a:cxnLst/>
              <a:rect l="l" t="t" r="r" b="b"/>
              <a:pathLst>
                <a:path w="10807" h="12666" extrusionOk="0">
                  <a:moveTo>
                    <a:pt x="5419" y="851"/>
                  </a:moveTo>
                  <a:cubicBezTo>
                    <a:pt x="5640" y="851"/>
                    <a:pt x="5797" y="1040"/>
                    <a:pt x="5829" y="1261"/>
                  </a:cubicBezTo>
                  <a:cubicBezTo>
                    <a:pt x="5829" y="1513"/>
                    <a:pt x="6049" y="1670"/>
                    <a:pt x="6270" y="1670"/>
                  </a:cubicBezTo>
                  <a:lnTo>
                    <a:pt x="7940" y="1670"/>
                  </a:lnTo>
                  <a:cubicBezTo>
                    <a:pt x="8160" y="1670"/>
                    <a:pt x="8318" y="1859"/>
                    <a:pt x="8349" y="2048"/>
                  </a:cubicBezTo>
                  <a:lnTo>
                    <a:pt x="8349" y="2489"/>
                  </a:lnTo>
                  <a:lnTo>
                    <a:pt x="2615" y="2489"/>
                  </a:lnTo>
                  <a:lnTo>
                    <a:pt x="2615" y="2048"/>
                  </a:lnTo>
                  <a:lnTo>
                    <a:pt x="2521" y="2048"/>
                  </a:lnTo>
                  <a:cubicBezTo>
                    <a:pt x="2521" y="1828"/>
                    <a:pt x="2741" y="1670"/>
                    <a:pt x="2962" y="1670"/>
                  </a:cubicBezTo>
                  <a:lnTo>
                    <a:pt x="4569" y="1670"/>
                  </a:lnTo>
                  <a:cubicBezTo>
                    <a:pt x="4821" y="1670"/>
                    <a:pt x="5010" y="1481"/>
                    <a:pt x="5010" y="1261"/>
                  </a:cubicBezTo>
                  <a:cubicBezTo>
                    <a:pt x="5010" y="1040"/>
                    <a:pt x="5199" y="882"/>
                    <a:pt x="5419" y="851"/>
                  </a:cubicBezTo>
                  <a:close/>
                  <a:moveTo>
                    <a:pt x="8203" y="5651"/>
                  </a:moveTo>
                  <a:cubicBezTo>
                    <a:pt x="8417" y="5651"/>
                    <a:pt x="8629" y="5730"/>
                    <a:pt x="8790" y="5892"/>
                  </a:cubicBezTo>
                  <a:lnTo>
                    <a:pt x="8885" y="5955"/>
                  </a:lnTo>
                  <a:cubicBezTo>
                    <a:pt x="9200" y="6270"/>
                    <a:pt x="9200" y="6805"/>
                    <a:pt x="8885" y="7152"/>
                  </a:cubicBezTo>
                  <a:lnTo>
                    <a:pt x="5577" y="10428"/>
                  </a:lnTo>
                  <a:cubicBezTo>
                    <a:pt x="5419" y="10586"/>
                    <a:pt x="5199" y="10665"/>
                    <a:pt x="4978" y="10665"/>
                  </a:cubicBezTo>
                  <a:cubicBezTo>
                    <a:pt x="4758" y="10665"/>
                    <a:pt x="4537" y="10586"/>
                    <a:pt x="4380" y="10428"/>
                  </a:cubicBezTo>
                  <a:lnTo>
                    <a:pt x="2773" y="8822"/>
                  </a:lnTo>
                  <a:cubicBezTo>
                    <a:pt x="2458" y="8507"/>
                    <a:pt x="2458" y="7971"/>
                    <a:pt x="2773" y="7656"/>
                  </a:cubicBezTo>
                  <a:lnTo>
                    <a:pt x="2836" y="7561"/>
                  </a:lnTo>
                  <a:cubicBezTo>
                    <a:pt x="2993" y="7404"/>
                    <a:pt x="3214" y="7325"/>
                    <a:pt x="3434" y="7325"/>
                  </a:cubicBezTo>
                  <a:cubicBezTo>
                    <a:pt x="3655" y="7325"/>
                    <a:pt x="3876" y="7404"/>
                    <a:pt x="4033" y="7561"/>
                  </a:cubicBezTo>
                  <a:lnTo>
                    <a:pt x="4978" y="8507"/>
                  </a:lnTo>
                  <a:lnTo>
                    <a:pt x="7625" y="5860"/>
                  </a:lnTo>
                  <a:cubicBezTo>
                    <a:pt x="7793" y="5722"/>
                    <a:pt x="7999" y="5651"/>
                    <a:pt x="8203" y="5651"/>
                  </a:cubicBezTo>
                  <a:close/>
                  <a:moveTo>
                    <a:pt x="5419" y="0"/>
                  </a:moveTo>
                  <a:cubicBezTo>
                    <a:pt x="4852" y="0"/>
                    <a:pt x="4411" y="347"/>
                    <a:pt x="4222" y="851"/>
                  </a:cubicBezTo>
                  <a:lnTo>
                    <a:pt x="2930" y="851"/>
                  </a:lnTo>
                  <a:cubicBezTo>
                    <a:pt x="2363" y="851"/>
                    <a:pt x="1954" y="1198"/>
                    <a:pt x="1733" y="1670"/>
                  </a:cubicBezTo>
                  <a:lnTo>
                    <a:pt x="442" y="1670"/>
                  </a:lnTo>
                  <a:cubicBezTo>
                    <a:pt x="221" y="1670"/>
                    <a:pt x="0" y="1859"/>
                    <a:pt x="0" y="2048"/>
                  </a:cubicBezTo>
                  <a:lnTo>
                    <a:pt x="0" y="12256"/>
                  </a:lnTo>
                  <a:cubicBezTo>
                    <a:pt x="0" y="12508"/>
                    <a:pt x="221" y="12665"/>
                    <a:pt x="442" y="12665"/>
                  </a:cubicBezTo>
                  <a:lnTo>
                    <a:pt x="10366" y="12665"/>
                  </a:lnTo>
                  <a:cubicBezTo>
                    <a:pt x="10618" y="12665"/>
                    <a:pt x="10807" y="12445"/>
                    <a:pt x="10807" y="12256"/>
                  </a:cubicBezTo>
                  <a:lnTo>
                    <a:pt x="10807" y="2048"/>
                  </a:lnTo>
                  <a:cubicBezTo>
                    <a:pt x="10807" y="1828"/>
                    <a:pt x="10618" y="1670"/>
                    <a:pt x="10366" y="1670"/>
                  </a:cubicBezTo>
                  <a:lnTo>
                    <a:pt x="9074" y="1670"/>
                  </a:lnTo>
                  <a:cubicBezTo>
                    <a:pt x="8916" y="1198"/>
                    <a:pt x="8444" y="851"/>
                    <a:pt x="7877" y="851"/>
                  </a:cubicBezTo>
                  <a:lnTo>
                    <a:pt x="6585" y="851"/>
                  </a:lnTo>
                  <a:cubicBezTo>
                    <a:pt x="6427" y="378"/>
                    <a:pt x="5955" y="0"/>
                    <a:pt x="5419" y="0"/>
                  </a:cubicBezTo>
                  <a:close/>
                </a:path>
              </a:pathLst>
            </a:custGeom>
            <a:solidFill>
              <a:srgbClr val="418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696;p60"/>
            <p:cNvSpPr/>
            <p:nvPr/>
          </p:nvSpPr>
          <p:spPr>
            <a:xfrm>
              <a:off x="827732" y="650157"/>
              <a:ext cx="287884" cy="330571"/>
            </a:xfrm>
            <a:custGeom>
              <a:avLst/>
              <a:gdLst/>
              <a:ahLst/>
              <a:cxnLst/>
              <a:rect l="l" t="t" r="r" b="b"/>
              <a:pathLst>
                <a:path w="10807" h="12666" extrusionOk="0">
                  <a:moveTo>
                    <a:pt x="5419" y="851"/>
                  </a:moveTo>
                  <a:cubicBezTo>
                    <a:pt x="5640" y="851"/>
                    <a:pt x="5797" y="1040"/>
                    <a:pt x="5829" y="1261"/>
                  </a:cubicBezTo>
                  <a:cubicBezTo>
                    <a:pt x="5829" y="1513"/>
                    <a:pt x="6049" y="1670"/>
                    <a:pt x="6270" y="1670"/>
                  </a:cubicBezTo>
                  <a:lnTo>
                    <a:pt x="7940" y="1670"/>
                  </a:lnTo>
                  <a:cubicBezTo>
                    <a:pt x="8160" y="1670"/>
                    <a:pt x="8318" y="1859"/>
                    <a:pt x="8349" y="2048"/>
                  </a:cubicBezTo>
                  <a:lnTo>
                    <a:pt x="8349" y="2489"/>
                  </a:lnTo>
                  <a:lnTo>
                    <a:pt x="2615" y="2489"/>
                  </a:lnTo>
                  <a:lnTo>
                    <a:pt x="2615" y="2048"/>
                  </a:lnTo>
                  <a:lnTo>
                    <a:pt x="2521" y="2048"/>
                  </a:lnTo>
                  <a:cubicBezTo>
                    <a:pt x="2521" y="1828"/>
                    <a:pt x="2741" y="1670"/>
                    <a:pt x="2962" y="1670"/>
                  </a:cubicBezTo>
                  <a:lnTo>
                    <a:pt x="4569" y="1670"/>
                  </a:lnTo>
                  <a:cubicBezTo>
                    <a:pt x="4821" y="1670"/>
                    <a:pt x="5010" y="1481"/>
                    <a:pt x="5010" y="1261"/>
                  </a:cubicBezTo>
                  <a:cubicBezTo>
                    <a:pt x="5010" y="1040"/>
                    <a:pt x="5199" y="882"/>
                    <a:pt x="5419" y="851"/>
                  </a:cubicBezTo>
                  <a:close/>
                  <a:moveTo>
                    <a:pt x="8203" y="5651"/>
                  </a:moveTo>
                  <a:cubicBezTo>
                    <a:pt x="8417" y="5651"/>
                    <a:pt x="8629" y="5730"/>
                    <a:pt x="8790" y="5892"/>
                  </a:cubicBezTo>
                  <a:lnTo>
                    <a:pt x="8885" y="5955"/>
                  </a:lnTo>
                  <a:cubicBezTo>
                    <a:pt x="9200" y="6270"/>
                    <a:pt x="9200" y="6805"/>
                    <a:pt x="8885" y="7152"/>
                  </a:cubicBezTo>
                  <a:lnTo>
                    <a:pt x="5577" y="10428"/>
                  </a:lnTo>
                  <a:cubicBezTo>
                    <a:pt x="5419" y="10586"/>
                    <a:pt x="5199" y="10665"/>
                    <a:pt x="4978" y="10665"/>
                  </a:cubicBezTo>
                  <a:cubicBezTo>
                    <a:pt x="4758" y="10665"/>
                    <a:pt x="4537" y="10586"/>
                    <a:pt x="4380" y="10428"/>
                  </a:cubicBezTo>
                  <a:lnTo>
                    <a:pt x="2773" y="8822"/>
                  </a:lnTo>
                  <a:cubicBezTo>
                    <a:pt x="2458" y="8507"/>
                    <a:pt x="2458" y="7971"/>
                    <a:pt x="2773" y="7656"/>
                  </a:cubicBezTo>
                  <a:lnTo>
                    <a:pt x="2836" y="7561"/>
                  </a:lnTo>
                  <a:cubicBezTo>
                    <a:pt x="2993" y="7404"/>
                    <a:pt x="3214" y="7325"/>
                    <a:pt x="3434" y="7325"/>
                  </a:cubicBezTo>
                  <a:cubicBezTo>
                    <a:pt x="3655" y="7325"/>
                    <a:pt x="3876" y="7404"/>
                    <a:pt x="4033" y="7561"/>
                  </a:cubicBezTo>
                  <a:lnTo>
                    <a:pt x="4978" y="8507"/>
                  </a:lnTo>
                  <a:lnTo>
                    <a:pt x="7625" y="5860"/>
                  </a:lnTo>
                  <a:cubicBezTo>
                    <a:pt x="7793" y="5722"/>
                    <a:pt x="7999" y="5651"/>
                    <a:pt x="8203" y="5651"/>
                  </a:cubicBezTo>
                  <a:close/>
                  <a:moveTo>
                    <a:pt x="5419" y="0"/>
                  </a:moveTo>
                  <a:cubicBezTo>
                    <a:pt x="4852" y="0"/>
                    <a:pt x="4411" y="347"/>
                    <a:pt x="4222" y="851"/>
                  </a:cubicBezTo>
                  <a:lnTo>
                    <a:pt x="2930" y="851"/>
                  </a:lnTo>
                  <a:cubicBezTo>
                    <a:pt x="2363" y="851"/>
                    <a:pt x="1954" y="1198"/>
                    <a:pt x="1733" y="1670"/>
                  </a:cubicBezTo>
                  <a:lnTo>
                    <a:pt x="442" y="1670"/>
                  </a:lnTo>
                  <a:cubicBezTo>
                    <a:pt x="221" y="1670"/>
                    <a:pt x="0" y="1859"/>
                    <a:pt x="0" y="2048"/>
                  </a:cubicBezTo>
                  <a:lnTo>
                    <a:pt x="0" y="12256"/>
                  </a:lnTo>
                  <a:cubicBezTo>
                    <a:pt x="0" y="12508"/>
                    <a:pt x="221" y="12665"/>
                    <a:pt x="442" y="12665"/>
                  </a:cubicBezTo>
                  <a:lnTo>
                    <a:pt x="10366" y="12665"/>
                  </a:lnTo>
                  <a:cubicBezTo>
                    <a:pt x="10618" y="12665"/>
                    <a:pt x="10807" y="12445"/>
                    <a:pt x="10807" y="12256"/>
                  </a:cubicBezTo>
                  <a:lnTo>
                    <a:pt x="10807" y="2048"/>
                  </a:lnTo>
                  <a:cubicBezTo>
                    <a:pt x="10807" y="1828"/>
                    <a:pt x="10618" y="1670"/>
                    <a:pt x="10366" y="1670"/>
                  </a:cubicBezTo>
                  <a:lnTo>
                    <a:pt x="9074" y="1670"/>
                  </a:lnTo>
                  <a:cubicBezTo>
                    <a:pt x="8916" y="1198"/>
                    <a:pt x="8444" y="851"/>
                    <a:pt x="7877" y="851"/>
                  </a:cubicBezTo>
                  <a:lnTo>
                    <a:pt x="6585" y="851"/>
                  </a:lnTo>
                  <a:cubicBezTo>
                    <a:pt x="6427" y="378"/>
                    <a:pt x="5955" y="0"/>
                    <a:pt x="5419" y="0"/>
                  </a:cubicBezTo>
                  <a:close/>
                </a:path>
              </a:pathLst>
            </a:custGeom>
            <a:solidFill>
              <a:srgbClr val="4187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-36512" y="-27384"/>
            <a:ext cx="9217024" cy="6912768"/>
            <a:chOff x="-36512" y="-27384"/>
            <a:chExt cx="9217024" cy="6912768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0"/>
              <a:ext cx="9180512" cy="1200329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051720" y="-27384"/>
              <a:ext cx="7075918" cy="50405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467544" y="1261204"/>
              <a:ext cx="8136904" cy="49952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3200" dirty="0" smtClean="0"/>
                <a:t>  </a:t>
              </a:r>
              <a:r>
                <a:rPr lang="ru-RU" sz="2800" dirty="0" smtClean="0"/>
                <a:t>Цели </a:t>
              </a:r>
              <a:r>
                <a:rPr lang="ru-RU" sz="2800" dirty="0"/>
                <a:t>устойчивого </a:t>
              </a:r>
              <a:r>
                <a:rPr lang="ru-RU" sz="2800" dirty="0" smtClean="0"/>
                <a:t>развития (2015)</a:t>
              </a:r>
            </a:p>
            <a:p>
              <a:pPr algn="ctr">
                <a:lnSpc>
                  <a:spcPct val="90000"/>
                </a:lnSpc>
              </a:pPr>
              <a:endParaRPr lang="ru-RU" sz="1200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  Глобальная </a:t>
              </a:r>
              <a:r>
                <a:rPr lang="ru-RU" sz="2800" dirty="0"/>
                <a:t>программа действий по </a:t>
              </a:r>
              <a:r>
                <a:rPr lang="ru-RU" sz="2800" dirty="0" smtClean="0"/>
                <a:t> ОУР</a:t>
              </a:r>
            </a:p>
            <a:p>
              <a:pPr algn="ctr">
                <a:lnSpc>
                  <a:spcPct val="90000"/>
                </a:lnSpc>
              </a:pPr>
              <a:endParaRPr lang="ru-RU" sz="1600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/>
                <a:t> </a:t>
              </a:r>
              <a:r>
                <a:rPr lang="ru-RU" sz="2800" dirty="0" smtClean="0"/>
                <a:t> Дорожные </a:t>
              </a:r>
              <a:r>
                <a:rPr lang="ru-RU" sz="2800" dirty="0"/>
                <a:t>карты ее </a:t>
              </a:r>
              <a:r>
                <a:rPr lang="ru-RU" sz="2800" dirty="0" smtClean="0"/>
                <a:t>реализации (2014, 2021) </a:t>
              </a:r>
              <a:endParaRPr lang="ru-RU" sz="2000" dirty="0" smtClean="0"/>
            </a:p>
            <a:p>
              <a:pPr algn="ctr">
                <a:lnSpc>
                  <a:spcPct val="90000"/>
                </a:lnSpc>
              </a:pPr>
              <a:r>
                <a:rPr lang="ru-RU" sz="2000" dirty="0"/>
                <a:t> </a:t>
              </a:r>
              <a:r>
                <a:rPr lang="ru-RU" sz="2000" dirty="0" smtClean="0"/>
                <a:t> </a:t>
              </a:r>
              <a:endParaRPr lang="ru-RU" sz="2800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Юбилейный доклад Римского </a:t>
              </a:r>
              <a:r>
                <a:rPr lang="ru-RU" sz="2800" dirty="0"/>
                <a:t>клуба </a:t>
              </a:r>
              <a:r>
                <a:rPr lang="ru-RU" sz="2800" dirty="0" smtClean="0"/>
                <a:t>(2017)</a:t>
              </a:r>
            </a:p>
            <a:p>
              <a:pPr algn="ctr">
                <a:lnSpc>
                  <a:spcPct val="90000"/>
                </a:lnSpc>
              </a:pPr>
              <a:endParaRPr lang="ru-RU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  ЮНЕСКО (2019) «</a:t>
              </a:r>
              <a:r>
                <a:rPr lang="ru-RU" sz="2800" dirty="0" err="1" smtClean="0"/>
                <a:t>Futures</a:t>
              </a:r>
              <a:r>
                <a:rPr lang="ru-RU" sz="2800" dirty="0" smtClean="0"/>
                <a:t> </a:t>
              </a:r>
              <a:r>
                <a:rPr lang="ru-RU" sz="2800" dirty="0" err="1"/>
                <a:t>of</a:t>
              </a:r>
              <a:r>
                <a:rPr lang="ru-RU" sz="2800" dirty="0"/>
                <a:t> </a:t>
              </a:r>
              <a:r>
                <a:rPr lang="ru-RU" sz="2800" dirty="0" err="1"/>
                <a:t>Education</a:t>
              </a:r>
              <a:r>
                <a:rPr lang="ru-RU" sz="2800" dirty="0" smtClean="0"/>
                <a:t>») </a:t>
              </a:r>
              <a:endParaRPr lang="ru-RU" sz="2000" dirty="0" smtClean="0"/>
            </a:p>
            <a:p>
              <a:pPr algn="ctr">
                <a:lnSpc>
                  <a:spcPct val="90000"/>
                </a:lnSpc>
              </a:pPr>
              <a:r>
                <a:rPr lang="ru-RU" sz="2000" dirty="0" smtClean="0"/>
                <a:t>  </a:t>
              </a:r>
              <a:endParaRPr lang="ru-RU" sz="2800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ЮНЕСКО (2017):  </a:t>
              </a:r>
              <a:r>
                <a:rPr lang="en-US" sz="2800" dirty="0" smtClean="0"/>
                <a:t>Textbooks </a:t>
              </a:r>
              <a:r>
                <a:rPr lang="en-US" sz="2800" dirty="0"/>
                <a:t>for Sustainable Development: </a:t>
              </a:r>
              <a:r>
                <a:rPr lang="en-US" sz="2800" dirty="0" smtClean="0"/>
                <a:t>A </a:t>
              </a:r>
              <a:r>
                <a:rPr lang="en-US" sz="2800" dirty="0"/>
                <a:t>Guide to Embedding </a:t>
              </a:r>
              <a:endParaRPr lang="ru-RU" sz="2800" dirty="0" smtClean="0"/>
            </a:p>
            <a:p>
              <a:pPr algn="ctr">
                <a:lnSpc>
                  <a:spcPct val="90000"/>
                </a:lnSpc>
              </a:pPr>
              <a:endParaRPr lang="ru-RU" sz="1200" dirty="0" smtClean="0"/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    Ежегодные доклады ЮНЕСКО по мониторингу  </a:t>
              </a:r>
            </a:p>
            <a:p>
              <a:pPr algn="ctr">
                <a:lnSpc>
                  <a:spcPct val="90000"/>
                </a:lnSpc>
              </a:pPr>
              <a:r>
                <a:rPr lang="ru-RU" sz="2800" dirty="0" smtClean="0"/>
                <a:t>      образования …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09144" y="529516"/>
              <a:ext cx="3646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660066"/>
                  </a:solidFill>
                </a:rPr>
                <a:t>КАК ПРЕДОТВРАТИТЬ?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55976" y="529516"/>
              <a:ext cx="45320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660066"/>
                  </a:solidFill>
                </a:rPr>
                <a:t>ОБРАЗОВАНИЕ И КУЛЬТУРА!</a:t>
              </a:r>
              <a:endParaRPr lang="ru-RU" sz="2800" b="1" dirty="0">
                <a:solidFill>
                  <a:srgbClr val="660066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-36512" y="6381328"/>
              <a:ext cx="7075918" cy="50405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object 796"/>
            <p:cNvSpPr/>
            <p:nvPr/>
          </p:nvSpPr>
          <p:spPr>
            <a:xfrm>
              <a:off x="707152" y="1492651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4" name="object 796"/>
            <p:cNvSpPr/>
            <p:nvPr/>
          </p:nvSpPr>
          <p:spPr>
            <a:xfrm>
              <a:off x="649660" y="1375682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object 796"/>
            <p:cNvSpPr/>
            <p:nvPr/>
          </p:nvSpPr>
          <p:spPr>
            <a:xfrm>
              <a:off x="707152" y="2033801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object 796"/>
            <p:cNvSpPr/>
            <p:nvPr/>
          </p:nvSpPr>
          <p:spPr>
            <a:xfrm>
              <a:off x="649660" y="1916832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object 796"/>
            <p:cNvSpPr/>
            <p:nvPr/>
          </p:nvSpPr>
          <p:spPr>
            <a:xfrm>
              <a:off x="713057" y="271678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object 796"/>
            <p:cNvSpPr/>
            <p:nvPr/>
          </p:nvSpPr>
          <p:spPr>
            <a:xfrm>
              <a:off x="655565" y="259981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9" name="object 796"/>
            <p:cNvSpPr/>
            <p:nvPr/>
          </p:nvSpPr>
          <p:spPr>
            <a:xfrm>
              <a:off x="713057" y="336485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0" name="object 796"/>
            <p:cNvSpPr/>
            <p:nvPr/>
          </p:nvSpPr>
          <p:spPr>
            <a:xfrm>
              <a:off x="655565" y="324789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object 796"/>
            <p:cNvSpPr/>
            <p:nvPr/>
          </p:nvSpPr>
          <p:spPr>
            <a:xfrm>
              <a:off x="702960" y="394092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2" name="object 796"/>
            <p:cNvSpPr/>
            <p:nvPr/>
          </p:nvSpPr>
          <p:spPr>
            <a:xfrm>
              <a:off x="645468" y="382395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3" name="object 796"/>
            <p:cNvSpPr/>
            <p:nvPr/>
          </p:nvSpPr>
          <p:spPr>
            <a:xfrm>
              <a:off x="713057" y="462608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4" name="object 796"/>
            <p:cNvSpPr/>
            <p:nvPr/>
          </p:nvSpPr>
          <p:spPr>
            <a:xfrm>
              <a:off x="655565" y="450912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5" name="object 796"/>
            <p:cNvSpPr/>
            <p:nvPr/>
          </p:nvSpPr>
          <p:spPr>
            <a:xfrm>
              <a:off x="702960" y="552509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6" name="object 796"/>
            <p:cNvSpPr/>
            <p:nvPr/>
          </p:nvSpPr>
          <p:spPr>
            <a:xfrm>
              <a:off x="645468" y="540813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49" name="Группа 48"/>
            <p:cNvGrpSpPr/>
            <p:nvPr/>
          </p:nvGrpSpPr>
          <p:grpSpPr>
            <a:xfrm>
              <a:off x="7856365" y="6021288"/>
              <a:ext cx="604067" cy="648072"/>
              <a:chOff x="727573" y="260648"/>
              <a:chExt cx="244027" cy="325126"/>
            </a:xfrm>
          </p:grpSpPr>
          <p:sp>
            <p:nvSpPr>
              <p:cNvPr id="50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51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  <p:cxnSp>
          <p:nvCxnSpPr>
            <p:cNvPr id="26" name="Прямая соединительная линия 25"/>
            <p:cNvCxnSpPr/>
            <p:nvPr/>
          </p:nvCxnSpPr>
          <p:spPr>
            <a:xfrm>
              <a:off x="467544" y="1340768"/>
              <a:ext cx="0" cy="4536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-36511" y="-27384"/>
            <a:ext cx="9236157" cy="6912768"/>
            <a:chOff x="-36511" y="-27384"/>
            <a:chExt cx="9236157" cy="6912768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-36511" y="1"/>
              <a:ext cx="9180512" cy="1200329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11560" y="571902"/>
              <a:ext cx="7974632" cy="6001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3200" b="1" dirty="0" smtClean="0">
                  <a:solidFill>
                    <a:srgbClr val="660066"/>
                  </a:solidFill>
                </a:rPr>
                <a:t>ЮНЕСКО. Проект программы 5</a:t>
              </a:r>
              <a:r>
                <a:rPr lang="en-US" sz="3200" b="1" dirty="0" smtClean="0">
                  <a:solidFill>
                    <a:srgbClr val="660066"/>
                  </a:solidFill>
                </a:rPr>
                <a:t>D</a:t>
              </a:r>
              <a:r>
                <a:rPr lang="ru-RU" sz="3200" b="1" dirty="0" smtClean="0">
                  <a:solidFill>
                    <a:srgbClr val="660066"/>
                  </a:solidFill>
                </a:rPr>
                <a:t> (2021):</a:t>
              </a:r>
              <a:endParaRPr lang="ru-RU" b="1" dirty="0" smtClean="0">
                <a:solidFill>
                  <a:srgbClr val="660066"/>
                </a:solidFill>
              </a:endParaRPr>
            </a:p>
            <a:p>
              <a:pPr algn="ctr">
                <a:lnSpc>
                  <a:spcPct val="90000"/>
                </a:lnSpc>
              </a:pPr>
              <a:endParaRPr lang="ru-RU" sz="1600" b="1" dirty="0" smtClean="0"/>
            </a:p>
            <a:p>
              <a:pPr algn="just">
                <a:lnSpc>
                  <a:spcPct val="80000"/>
                </a:lnSpc>
              </a:pPr>
              <a:r>
                <a:rPr lang="ru-RU" sz="2400" dirty="0" smtClean="0"/>
                <a:t>- </a:t>
              </a:r>
              <a:r>
                <a:rPr lang="ru-RU" sz="2400" b="1" dirty="0" smtClean="0"/>
                <a:t>деколонизации</a:t>
              </a:r>
              <a:r>
                <a:rPr lang="ru-RU" sz="2400" dirty="0" smtClean="0"/>
                <a:t>, включая освобождение от </a:t>
              </a:r>
              <a:r>
                <a:rPr lang="ru-RU" sz="2400" b="1" dirty="0" smtClean="0"/>
                <a:t>неоколониализма</a:t>
              </a:r>
              <a:r>
                <a:rPr lang="ru-RU" sz="2400" dirty="0" smtClean="0"/>
                <a:t> и </a:t>
              </a:r>
              <a:r>
                <a:rPr lang="ru-RU" sz="2400" b="1" dirty="0" err="1" smtClean="0"/>
                <a:t>нео-неоколониализма</a:t>
              </a:r>
              <a:r>
                <a:rPr lang="ru-RU" sz="2400" b="1" dirty="0" smtClean="0"/>
                <a:t> </a:t>
              </a:r>
              <a:r>
                <a:rPr lang="ru-RU" sz="2400" dirty="0" smtClean="0"/>
                <a:t>в образовании (предоставление образовательной помощи с навязыванием образовательных стандартов); </a:t>
              </a:r>
            </a:p>
            <a:p>
              <a:pPr algn="just">
                <a:lnSpc>
                  <a:spcPct val="80000"/>
                </a:lnSpc>
              </a:pPr>
              <a:r>
                <a:rPr lang="ru-RU" sz="2400" dirty="0" smtClean="0"/>
                <a:t>-  </a:t>
              </a:r>
              <a:r>
                <a:rPr lang="ru-RU" sz="2400" b="1" dirty="0" err="1" smtClean="0"/>
                <a:t>девестернизации</a:t>
              </a:r>
              <a:r>
                <a:rPr lang="ru-RU" sz="2400" dirty="0" smtClean="0"/>
                <a:t>, делая образование свободным от навязывания влияния Запада с тем, чтобы местное население могло обучаться и воспитываться в духе национальных интересов, культуры и традиций; </a:t>
              </a:r>
            </a:p>
            <a:p>
              <a:pPr algn="just">
                <a:lnSpc>
                  <a:spcPct val="80000"/>
                </a:lnSpc>
              </a:pPr>
              <a:r>
                <a:rPr lang="ru-RU" sz="2400" dirty="0" smtClean="0"/>
                <a:t>-  </a:t>
              </a:r>
              <a:r>
                <a:rPr lang="ru-RU" sz="2400" b="1" dirty="0" smtClean="0"/>
                <a:t>демонополизации</a:t>
              </a:r>
              <a:r>
                <a:rPr lang="ru-RU" sz="2400" dirty="0" smtClean="0"/>
                <a:t> образования на основе признания ценности национальных образовательных систем; </a:t>
              </a:r>
            </a:p>
            <a:p>
              <a:pPr algn="just">
                <a:lnSpc>
                  <a:spcPct val="80000"/>
                </a:lnSpc>
                <a:buFontTx/>
                <a:buChar char="-"/>
              </a:pPr>
              <a:r>
                <a:rPr lang="ru-RU" sz="2400" b="1" dirty="0" smtClean="0"/>
                <a:t>    </a:t>
              </a:r>
              <a:r>
                <a:rPr lang="ru-RU" sz="2400" b="1" dirty="0" err="1" smtClean="0"/>
                <a:t>декоммерциализации</a:t>
              </a:r>
              <a:r>
                <a:rPr lang="ru-RU" sz="2400" dirty="0" smtClean="0"/>
                <a:t> образования, отвергая рыночные принципы в сфере образования и походы к образованию как к платной услуге;  </a:t>
              </a:r>
            </a:p>
            <a:p>
              <a:pPr algn="just">
                <a:lnSpc>
                  <a:spcPct val="80000"/>
                </a:lnSpc>
                <a:buFontTx/>
                <a:buChar char="-"/>
              </a:pPr>
              <a:r>
                <a:rPr lang="ru-RU" sz="2400" dirty="0" smtClean="0"/>
                <a:t>   </a:t>
              </a:r>
              <a:r>
                <a:rPr lang="ru-RU" sz="2400" b="1" dirty="0" err="1" smtClean="0"/>
                <a:t>депримитивизации</a:t>
              </a:r>
              <a:r>
                <a:rPr lang="ru-RU" sz="2400" dirty="0" smtClean="0"/>
                <a:t> образования, включая в него преподавание глобальных проблем и рисков, угрожающих человечеству, биоэтику, этику науки и этику искусственного интеллекта…</a:t>
              </a:r>
              <a:endParaRPr lang="ru-RU" sz="2400" dirty="0"/>
            </a:p>
          </p:txBody>
        </p:sp>
        <p:sp>
          <p:nvSpPr>
            <p:cNvPr id="4" name="object 796"/>
            <p:cNvSpPr/>
            <p:nvPr/>
          </p:nvSpPr>
          <p:spPr>
            <a:xfrm>
              <a:off x="741060" y="1348635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" name="object 796"/>
            <p:cNvSpPr/>
            <p:nvPr/>
          </p:nvSpPr>
          <p:spPr>
            <a:xfrm>
              <a:off x="683568" y="1231666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1720" y="-27384"/>
              <a:ext cx="7075918" cy="50405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123728" y="6381328"/>
              <a:ext cx="7075918" cy="50405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object 796"/>
            <p:cNvSpPr/>
            <p:nvPr/>
          </p:nvSpPr>
          <p:spPr>
            <a:xfrm>
              <a:off x="741060" y="253785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" name="object 796"/>
            <p:cNvSpPr/>
            <p:nvPr/>
          </p:nvSpPr>
          <p:spPr>
            <a:xfrm>
              <a:off x="683568" y="242088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3" name="object 796"/>
            <p:cNvSpPr/>
            <p:nvPr/>
          </p:nvSpPr>
          <p:spPr>
            <a:xfrm>
              <a:off x="741060" y="372489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4" name="object 796"/>
            <p:cNvSpPr/>
            <p:nvPr/>
          </p:nvSpPr>
          <p:spPr>
            <a:xfrm>
              <a:off x="683568" y="360793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5" name="object 796"/>
            <p:cNvSpPr/>
            <p:nvPr/>
          </p:nvSpPr>
          <p:spPr>
            <a:xfrm>
              <a:off x="741060" y="430096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6" name="object 796"/>
            <p:cNvSpPr/>
            <p:nvPr/>
          </p:nvSpPr>
          <p:spPr>
            <a:xfrm>
              <a:off x="683568" y="418399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7" name="object 796"/>
            <p:cNvSpPr/>
            <p:nvPr/>
          </p:nvSpPr>
          <p:spPr>
            <a:xfrm>
              <a:off x="741060" y="516505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8" name="object 796"/>
            <p:cNvSpPr/>
            <p:nvPr/>
          </p:nvSpPr>
          <p:spPr>
            <a:xfrm>
              <a:off x="683568" y="504809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95536" y="1268760"/>
              <a:ext cx="0" cy="4536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349726" y="-27384"/>
            <a:ext cx="9493727" cy="6336704"/>
            <a:chOff x="-349726" y="-27384"/>
            <a:chExt cx="9493727" cy="633670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-36511" y="1196752"/>
              <a:ext cx="9180512" cy="2246769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37" name="Rectangle 1"/>
            <p:cNvSpPr>
              <a:spLocks noChangeArrowheads="1"/>
            </p:cNvSpPr>
            <p:nvPr/>
          </p:nvSpPr>
          <p:spPr bwMode="auto">
            <a:xfrm>
              <a:off x="-349726" y="1196752"/>
              <a:ext cx="9458230" cy="2185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Процесс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активного вмешательства человека в биосферу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идет гораздо быстрее,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чем перестраивается о</a:t>
              </a:r>
              <a:r>
                <a:rPr kumimoji="0" lang="ru-RU" sz="3400" b="0" i="0" u="none" strike="noStrike" cap="none" normalizeH="0" baseline="0" dirty="0" smtClean="0" bmk="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бразование</a:t>
              </a:r>
              <a:r>
                <a:rPr kumimoji="0" lang="ru-RU" sz="3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</a:t>
              </a:r>
              <a:endParaRPr kumimoji="0" lang="ru-RU" sz="3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133872" y="4293096"/>
              <a:ext cx="7254552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660066"/>
                  </a:solidFill>
                </a:rPr>
                <a:t>«Окно </a:t>
              </a:r>
              <a:r>
                <a:rPr lang="ru-RU" sz="2400" b="1" dirty="0">
                  <a:solidFill>
                    <a:srgbClr val="660066"/>
                  </a:solidFill>
                </a:rPr>
                <a:t>возможностей» </a:t>
              </a:r>
              <a:r>
                <a:rPr lang="ru-RU" sz="2400" b="1" dirty="0" smtClean="0">
                  <a:solidFill>
                    <a:srgbClr val="660066"/>
                  </a:solidFill>
                </a:rPr>
                <a:t>быстро закрывается </a:t>
              </a:r>
            </a:p>
            <a:p>
              <a:pPr algn="ctr"/>
              <a:r>
                <a:rPr lang="ru-RU" sz="2400" b="1" dirty="0" smtClean="0">
                  <a:solidFill>
                    <a:srgbClr val="660066"/>
                  </a:solidFill>
                </a:rPr>
                <a:t>(Генеральный секретарь </a:t>
              </a:r>
              <a:r>
                <a:rPr lang="ru-RU" sz="2400" b="1" dirty="0">
                  <a:solidFill>
                    <a:srgbClr val="660066"/>
                  </a:solidFill>
                </a:rPr>
                <a:t>ООН </a:t>
              </a:r>
              <a:r>
                <a:rPr lang="ru-RU" sz="2400" b="1" dirty="0" err="1">
                  <a:solidFill>
                    <a:srgbClr val="660066"/>
                  </a:solidFill>
                </a:rPr>
                <a:t>Антониу</a:t>
              </a:r>
              <a:r>
                <a:rPr lang="ru-RU" sz="2400" b="1" dirty="0">
                  <a:solidFill>
                    <a:srgbClr val="660066"/>
                  </a:solidFill>
                </a:rPr>
                <a:t> </a:t>
              </a:r>
              <a:r>
                <a:rPr lang="ru-RU" sz="2400" b="1" dirty="0" err="1" smtClean="0">
                  <a:solidFill>
                    <a:srgbClr val="660066"/>
                  </a:solidFill>
                </a:rPr>
                <a:t>Гутерриш</a:t>
              </a:r>
              <a:r>
                <a:rPr lang="ru-RU" sz="2400" b="1" dirty="0" smtClean="0">
                  <a:solidFill>
                    <a:srgbClr val="660066"/>
                  </a:solidFill>
                </a:rPr>
                <a:t>) </a:t>
              </a:r>
              <a:endParaRPr lang="ru-RU" sz="2400" b="1" dirty="0">
                <a:solidFill>
                  <a:srgbClr val="660066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051720" y="-27384"/>
              <a:ext cx="7075918" cy="187220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7812360" y="5661248"/>
              <a:ext cx="604067" cy="648072"/>
              <a:chOff x="727573" y="260648"/>
              <a:chExt cx="244027" cy="325126"/>
            </a:xfrm>
          </p:grpSpPr>
          <p:sp>
            <p:nvSpPr>
              <p:cNvPr id="7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36511" y="-27384"/>
            <a:ext cx="9202249" cy="6287348"/>
            <a:chOff x="-36511" y="-27384"/>
            <a:chExt cx="9202249" cy="628734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-36511" y="476672"/>
              <a:ext cx="9180512" cy="2246769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83568" y="764704"/>
              <a:ext cx="782568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dirty="0" smtClean="0"/>
                <a:t>«</a:t>
              </a:r>
              <a:r>
                <a:rPr lang="ru-RU" sz="2800" b="1" dirty="0" smtClean="0">
                  <a:solidFill>
                    <a:srgbClr val="660066"/>
                  </a:solidFill>
                </a:rPr>
                <a:t>ВСЕМИРНЫЙ ДЕНЬ ЭКОЛОГИЧЕСКОГО ДОЛГА</a:t>
              </a:r>
              <a:r>
                <a:rPr lang="ru-RU" sz="2800" dirty="0" smtClean="0"/>
                <a:t>»</a:t>
              </a:r>
              <a:r>
                <a:rPr lang="ru-RU" sz="2800" b="1" dirty="0" smtClean="0">
                  <a:solidFill>
                    <a:srgbClr val="7030A0"/>
                  </a:solidFill>
                </a:rPr>
                <a:t> </a:t>
              </a:r>
            </a:p>
            <a:p>
              <a:pPr algn="ctr">
                <a:buFontTx/>
                <a:buChar char="-"/>
              </a:pPr>
              <a:r>
                <a:rPr lang="ru-RU" sz="2400" dirty="0" smtClean="0"/>
                <a:t> </a:t>
              </a:r>
              <a:r>
                <a:rPr lang="ru-RU" sz="2800" b="1" dirty="0" smtClean="0"/>
                <a:t>это дата, когда потребление природных ресурсов превышает то, что Земля может воспроизвести  за целый год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83568" y="4830251"/>
              <a:ext cx="2463800" cy="830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660066"/>
                  </a:solidFill>
                </a:rPr>
                <a:t>2018 –  1 августа</a:t>
              </a:r>
            </a:p>
            <a:p>
              <a:pPr algn="ctr"/>
              <a:r>
                <a:rPr lang="ru-RU" sz="2400" b="1" dirty="0" smtClean="0">
                  <a:solidFill>
                    <a:srgbClr val="660066"/>
                  </a:solidFill>
                </a:rPr>
                <a:t>2022 – 28 июля</a:t>
              </a:r>
              <a:endParaRPr lang="ru-RU" sz="2400" b="1" dirty="0">
                <a:solidFill>
                  <a:srgbClr val="660066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563888" y="3212976"/>
              <a:ext cx="4824536" cy="30469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endParaRPr lang="ru-RU" sz="2400" b="1" dirty="0" smtClean="0">
                <a:solidFill>
                  <a:srgbClr val="660066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ru-RU" sz="2400" b="1" dirty="0" smtClean="0">
                  <a:solidFill>
                    <a:srgbClr val="660066"/>
                  </a:solidFill>
                </a:rPr>
                <a:t>ЧЕЛОВЕЧЕСТВО ПЕРЕЖИВАЕТ РЕШАЮЩИЙ МОМЕНТ СВОЕЙ ИСТОРИИ</a:t>
              </a:r>
            </a:p>
            <a:p>
              <a:pPr algn="ctr">
                <a:lnSpc>
                  <a:spcPct val="80000"/>
                </a:lnSpc>
              </a:pPr>
              <a:r>
                <a:rPr lang="ru-RU" sz="2400" dirty="0" smtClean="0">
                  <a:solidFill>
                    <a:srgbClr val="660066"/>
                  </a:solidFill>
                </a:rPr>
                <a:t> </a:t>
              </a:r>
            </a:p>
            <a:p>
              <a:pPr algn="ctr">
                <a:lnSpc>
                  <a:spcPct val="80000"/>
                </a:lnSpc>
              </a:pPr>
              <a:r>
                <a:rPr lang="ru-RU" sz="2400" dirty="0" smtClean="0">
                  <a:solidFill>
                    <a:srgbClr val="660066"/>
                  </a:solidFill>
                </a:rPr>
                <a:t>! Вопрос существования самого человечества</a:t>
              </a:r>
            </a:p>
            <a:p>
              <a:pPr algn="ctr">
                <a:lnSpc>
                  <a:spcPct val="80000"/>
                </a:lnSpc>
              </a:pPr>
              <a:r>
                <a:rPr lang="ru-RU" sz="2400" dirty="0" smtClean="0">
                  <a:solidFill>
                    <a:srgbClr val="660066"/>
                  </a:solidFill>
                </a:rPr>
                <a:t>! Ответственность перед будущим</a:t>
              </a:r>
            </a:p>
            <a:p>
              <a:pPr algn="ctr">
                <a:lnSpc>
                  <a:spcPct val="80000"/>
                </a:lnSpc>
              </a:pPr>
              <a:r>
                <a:rPr lang="ru-RU" sz="2400" dirty="0" smtClean="0">
                  <a:solidFill>
                    <a:srgbClr val="660066"/>
                  </a:solidFill>
                </a:rPr>
                <a:t>! Причастность каждого к решению глобальных  проблем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169940" y="-27384"/>
              <a:ext cx="5995798" cy="720080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27384"/>
            <a:ext cx="9180512" cy="6285392"/>
            <a:chOff x="0" y="-27384"/>
            <a:chExt cx="9180512" cy="628539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548680"/>
              <a:ext cx="9144000" cy="4401205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680658" y="-27384"/>
              <a:ext cx="6499854" cy="122413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1259632" y="1196752"/>
              <a:ext cx="6858000" cy="360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/>
                <a:t>Переосмысление </a:t>
              </a:r>
              <a:r>
                <a:rPr lang="ru-RU" sz="2800" b="1" dirty="0"/>
                <a:t>и </a:t>
              </a:r>
              <a:r>
                <a:rPr lang="ru-RU" sz="2800" b="1" dirty="0" err="1"/>
                <a:t>перепроектирование</a:t>
              </a:r>
              <a:r>
                <a:rPr lang="ru-RU" sz="2800" b="1" dirty="0"/>
                <a:t> содержания всего </a:t>
              </a:r>
              <a:r>
                <a:rPr lang="ru-RU" sz="2800" b="1" dirty="0" smtClean="0"/>
                <a:t>образования. </a:t>
              </a:r>
            </a:p>
            <a:p>
              <a:pPr algn="ctr"/>
              <a:endParaRPr lang="ru-RU" sz="1600" b="1" dirty="0" smtClean="0"/>
            </a:p>
            <a:p>
              <a:pPr algn="ctr"/>
              <a:r>
                <a:rPr lang="ru-RU" sz="2800" b="1" dirty="0" smtClean="0"/>
                <a:t>Оно должно начинаться с </a:t>
              </a:r>
            </a:p>
            <a:p>
              <a:pPr algn="ctr"/>
              <a:r>
                <a:rPr lang="ru-RU" sz="2800" b="1" dirty="0" smtClean="0"/>
                <a:t>ценностей </a:t>
              </a:r>
              <a:r>
                <a:rPr lang="ru-RU" sz="2800" b="1" dirty="0"/>
                <a:t>и мировоззрения нового мира, </a:t>
              </a:r>
              <a:endParaRPr lang="ru-RU" sz="2800" b="1" dirty="0" smtClean="0"/>
            </a:p>
            <a:p>
              <a:pPr algn="ctr"/>
              <a:endParaRPr lang="ru-RU" sz="1600" b="1" dirty="0"/>
            </a:p>
            <a:p>
              <a:pPr algn="ctr"/>
              <a:r>
                <a:rPr lang="ru-RU" sz="2800" b="1" dirty="0" smtClean="0"/>
                <a:t>в </a:t>
              </a:r>
              <a:r>
                <a:rPr lang="ru-RU" sz="2800" b="1" dirty="0"/>
                <a:t>котором создается новая культура взаимоотношений между людьми </a:t>
              </a:r>
              <a:r>
                <a:rPr lang="ru-RU" sz="2800" b="1" dirty="0" smtClean="0"/>
                <a:t>                   и </a:t>
              </a:r>
              <a:r>
                <a:rPr lang="ru-RU" sz="2800" b="1" dirty="0"/>
                <a:t>с природой 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602432" y="5301208"/>
              <a:ext cx="6858000" cy="956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800" b="1" dirty="0" smtClean="0"/>
                <a:t>Ключевое слово – </a:t>
              </a:r>
            </a:p>
            <a:p>
              <a:pPr algn="ctr">
                <a:lnSpc>
                  <a:spcPct val="85000"/>
                </a:lnSpc>
              </a:pPr>
              <a:r>
                <a:rPr lang="ru-RU" sz="2800" b="1" dirty="0" smtClean="0">
                  <a:solidFill>
                    <a:srgbClr val="660066"/>
                  </a:solidFill>
                </a:rPr>
                <a:t>ЭКОЛОГИЧЕСКИЙ ИМПЕРАТИВ</a:t>
              </a:r>
            </a:p>
            <a:p>
              <a:pPr algn="ctr">
                <a:lnSpc>
                  <a:spcPct val="85000"/>
                </a:lnSpc>
              </a:pPr>
              <a:endParaRPr lang="ru-RU" sz="1050" b="1" dirty="0" smtClean="0">
                <a:solidFill>
                  <a:srgbClr val="660066"/>
                </a:solidFill>
              </a:endParaRPr>
            </a:p>
          </p:txBody>
        </p:sp>
        <p:sp>
          <p:nvSpPr>
            <p:cNvPr id="6" name="object 796"/>
            <p:cNvSpPr/>
            <p:nvPr/>
          </p:nvSpPr>
          <p:spPr>
            <a:xfrm>
              <a:off x="813068" y="142064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" name="object 796"/>
            <p:cNvSpPr/>
            <p:nvPr/>
          </p:nvSpPr>
          <p:spPr>
            <a:xfrm>
              <a:off x="755576" y="130367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object 796"/>
            <p:cNvSpPr/>
            <p:nvPr/>
          </p:nvSpPr>
          <p:spPr>
            <a:xfrm>
              <a:off x="813068" y="2572771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9" name="object 796"/>
            <p:cNvSpPr/>
            <p:nvPr/>
          </p:nvSpPr>
          <p:spPr>
            <a:xfrm>
              <a:off x="755576" y="2455802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object 796"/>
            <p:cNvSpPr/>
            <p:nvPr/>
          </p:nvSpPr>
          <p:spPr>
            <a:xfrm>
              <a:off x="785065" y="379690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" name="object 796"/>
            <p:cNvSpPr/>
            <p:nvPr/>
          </p:nvSpPr>
          <p:spPr>
            <a:xfrm>
              <a:off x="727573" y="367993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11560" y="5445224"/>
              <a:ext cx="604067" cy="648072"/>
              <a:chOff x="727573" y="260648"/>
              <a:chExt cx="244027" cy="325126"/>
            </a:xfrm>
          </p:grpSpPr>
          <p:sp>
            <p:nvSpPr>
              <p:cNvPr id="13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4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-288302" y="0"/>
            <a:ext cx="9479326" cy="7652802"/>
            <a:chOff x="-288302" y="0"/>
            <a:chExt cx="9479326" cy="765280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-1" y="2204864"/>
              <a:ext cx="9144001" cy="4401205"/>
            </a:xfrm>
            <a:prstGeom prst="rect">
              <a:avLst/>
            </a:prstGeom>
            <a:solidFill>
              <a:srgbClr val="E1EBE9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89" name="Rectangle 1"/>
            <p:cNvSpPr>
              <a:spLocks noChangeArrowheads="1"/>
            </p:cNvSpPr>
            <p:nvPr/>
          </p:nvSpPr>
          <p:spPr bwMode="auto">
            <a:xfrm>
              <a:off x="-288302" y="520080"/>
              <a:ext cx="9479326" cy="7132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ОБРАЗОВАНИЕ В ОБЛАСТИ ОКРУЖАЮЩЕЙ СРЕДЫ,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ЭКОЛОГИЧЕСКОЕ ОБРАЗОВАНИЕ –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ПЛАТФОРМА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ОБНОВЛЕНИЯ ОБЩЕГО ОБРАЗОВАНИИ</a:t>
              </a:r>
            </a:p>
            <a:p>
              <a:pPr marL="0" marR="0" lvl="0" indent="45085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sz="1050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включая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lang="ru-RU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СКВОЗНОЙ  МЕТАЯЗЫК  (КЛЮЧЕВЫЕ ПОНЯТИЯ И ТЕРМИНЫ)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lang="ru-RU" sz="11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lang="ru-RU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ЦЕННОСТИ  УСТОЙЧИВОГО ОБРАЗА ЖИЗНИ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lang="ru-RU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ЦЕЛОСТНУЮ КАРТИНУ МИРА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(универсальный эволюционизм,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теория самоорганизующихся систем, законы сохранения, термодинамики, </a:t>
              </a:r>
              <a:r>
                <a:rPr lang="ru-RU" dirty="0" err="1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гомеостатики</a:t>
              </a:r>
              <a:r>
                <a:rPr lang="ru-RU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;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</a:t>
              </a:r>
              <a:r>
                <a:rPr lang="ru-RU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онимание  значимости создания многополярного мира –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как условия его устойчивости)</a:t>
              </a:r>
              <a:endPara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sz="1200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lang="ru-RU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МЕЖДИСЦИПЛИНАРНЫЕ ТЕМЫ  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lang="ru-RU" sz="11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lang="ru-RU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АСПЕКТНЫЙ  ХАРАКТЕР  СОДЕРЖАНИЯ</a:t>
              </a: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ru-RU" sz="7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ru-RU" sz="7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ru-RU" sz="700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b="1" dirty="0" smtClean="0">
                  <a:solidFill>
                    <a:srgbClr val="FF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«Экологическая арифметика»</a:t>
              </a:r>
              <a:endPara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 bmk="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.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25922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6021288"/>
              <a:ext cx="9144000" cy="836712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object 796"/>
            <p:cNvSpPr/>
            <p:nvPr/>
          </p:nvSpPr>
          <p:spPr>
            <a:xfrm>
              <a:off x="597044" y="282588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" name="object 796"/>
            <p:cNvSpPr/>
            <p:nvPr/>
          </p:nvSpPr>
          <p:spPr>
            <a:xfrm>
              <a:off x="539552" y="270892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object 796"/>
            <p:cNvSpPr/>
            <p:nvPr/>
          </p:nvSpPr>
          <p:spPr>
            <a:xfrm>
              <a:off x="1605156" y="3292851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3" name="object 796"/>
            <p:cNvSpPr/>
            <p:nvPr/>
          </p:nvSpPr>
          <p:spPr>
            <a:xfrm>
              <a:off x="1547664" y="3175882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bject 796"/>
            <p:cNvSpPr/>
            <p:nvPr/>
          </p:nvSpPr>
          <p:spPr>
            <a:xfrm>
              <a:off x="2325236" y="372489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object 796"/>
            <p:cNvSpPr/>
            <p:nvPr/>
          </p:nvSpPr>
          <p:spPr>
            <a:xfrm>
              <a:off x="2267744" y="360793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6" name="object 796"/>
            <p:cNvSpPr/>
            <p:nvPr/>
          </p:nvSpPr>
          <p:spPr>
            <a:xfrm>
              <a:off x="2153217" y="5274161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7" name="object 796"/>
            <p:cNvSpPr/>
            <p:nvPr/>
          </p:nvSpPr>
          <p:spPr>
            <a:xfrm>
              <a:off x="2095725" y="5157192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8" name="object 796"/>
            <p:cNvSpPr/>
            <p:nvPr/>
          </p:nvSpPr>
          <p:spPr>
            <a:xfrm>
              <a:off x="1821180" y="574112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9" name="object 796"/>
            <p:cNvSpPr/>
            <p:nvPr/>
          </p:nvSpPr>
          <p:spPr>
            <a:xfrm>
              <a:off x="1763688" y="562415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-36512" y="476672"/>
            <a:ext cx="9217024" cy="6264696"/>
            <a:chOff x="-36512" y="476672"/>
            <a:chExt cx="9217024" cy="6264696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2060848"/>
              <a:ext cx="9144000" cy="33123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48072" y="592227"/>
              <a:ext cx="7668344" cy="4708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12573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ПРЕОДОЛЕТЬ РЕДУКЦИОНИЗМ </a:t>
              </a: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</a:t>
              </a:r>
            </a:p>
            <a:p>
              <a:pPr lvl="0" indent="12573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ОБРАЗОВАНИЯ </a:t>
              </a:r>
            </a:p>
            <a:p>
              <a:pPr lvl="0" indent="1257300" algn="just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1257300" algn="just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just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just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видеть </a:t>
              </a:r>
              <a:r>
                <a:rPr lang="ru-RU" sz="2800" dirty="0" bmk="">
                  <a:ea typeface="Calibri" pitchFamily="34" charset="0"/>
                  <a:cs typeface="Times New Roman" pitchFamily="18" charset="0"/>
                </a:rPr>
                <a:t>«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большее, пренебрегая меньшим</a:t>
              </a:r>
              <a:r>
                <a:rPr lang="ru-RU" sz="2800" dirty="0" bmk="">
                  <a:ea typeface="Calibri" pitchFamily="34" charset="0"/>
                  <a:cs typeface="Times New Roman" pitchFamily="18" charset="0"/>
                </a:rPr>
                <a:t>»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800" dirty="0" smtClean="0" bmk="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заглянуть 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 будущее, заменяя микроскоп телескопом </a:t>
              </a:r>
              <a:endParaRPr lang="ru-RU" sz="2800" dirty="0" smtClean="0" bmk="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endParaRPr lang="ru-RU" sz="2800" dirty="0" bmk="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сформировать </a:t>
              </a:r>
              <a:r>
                <a:rPr lang="ru-RU" sz="2800" dirty="0" bmk="">
                  <a:ea typeface="Calibri" pitchFamily="34" charset="0"/>
                  <a:cs typeface="Times New Roman" pitchFamily="18" charset="0"/>
                </a:rPr>
                <a:t>«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общее в образовании</a:t>
              </a:r>
              <a:r>
                <a:rPr lang="ru-RU" sz="2800" dirty="0" bmk="">
                  <a:ea typeface="Calibri" pitchFamily="34" charset="0"/>
                  <a:cs typeface="Times New Roman" pitchFamily="18" charset="0"/>
                </a:rPr>
                <a:t>»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sz="2800" dirty="0" smtClean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  </a:t>
              </a:r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которое </a:t>
              </a:r>
              <a:r>
                <a:rPr lang="ru-RU" sz="2800" dirty="0" bmk="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поможет понять значения частного</a:t>
              </a:r>
              <a:endParaRPr lang="ru-RU" sz="2800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835696" y="476672"/>
              <a:ext cx="7344816" cy="115212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-36512" y="5877272"/>
              <a:ext cx="7128792" cy="8640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object 910"/>
            <p:cNvSpPr/>
            <p:nvPr/>
          </p:nvSpPr>
          <p:spPr>
            <a:xfrm>
              <a:off x="877219" y="2132856"/>
              <a:ext cx="201674" cy="714731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50"/>
                  </a:moveTo>
                  <a:lnTo>
                    <a:pt x="0" y="412750"/>
                  </a:lnTo>
                  <a:lnTo>
                    <a:pt x="0" y="556209"/>
                  </a:lnTo>
                  <a:lnTo>
                    <a:pt x="143446" y="556209"/>
                  </a:lnTo>
                  <a:lnTo>
                    <a:pt x="143446" y="412750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C26E8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7" name="object 909"/>
            <p:cNvSpPr/>
            <p:nvPr/>
          </p:nvSpPr>
          <p:spPr>
            <a:xfrm>
              <a:off x="947132" y="2162559"/>
              <a:ext cx="199518" cy="714730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37"/>
                  </a:moveTo>
                  <a:lnTo>
                    <a:pt x="0" y="412737"/>
                  </a:lnTo>
                  <a:lnTo>
                    <a:pt x="0" y="532295"/>
                  </a:lnTo>
                  <a:lnTo>
                    <a:pt x="0" y="556196"/>
                  </a:lnTo>
                  <a:lnTo>
                    <a:pt x="143446" y="556196"/>
                  </a:lnTo>
                  <a:lnTo>
                    <a:pt x="143446" y="532295"/>
                  </a:lnTo>
                  <a:lnTo>
                    <a:pt x="143446" y="412737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27533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327533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19545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119545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4D89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10"/>
            <p:cNvSpPr/>
            <p:nvPr/>
          </p:nvSpPr>
          <p:spPr>
            <a:xfrm>
              <a:off x="1187624" y="3137236"/>
              <a:ext cx="201674" cy="714731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50"/>
                  </a:moveTo>
                  <a:lnTo>
                    <a:pt x="0" y="412750"/>
                  </a:lnTo>
                  <a:lnTo>
                    <a:pt x="0" y="556209"/>
                  </a:lnTo>
                  <a:lnTo>
                    <a:pt x="143446" y="556209"/>
                  </a:lnTo>
                  <a:lnTo>
                    <a:pt x="143446" y="412750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C26E8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9" name="object 909"/>
            <p:cNvSpPr/>
            <p:nvPr/>
          </p:nvSpPr>
          <p:spPr>
            <a:xfrm>
              <a:off x="1257537" y="3166939"/>
              <a:ext cx="199518" cy="714730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37"/>
                  </a:moveTo>
                  <a:lnTo>
                    <a:pt x="0" y="412737"/>
                  </a:lnTo>
                  <a:lnTo>
                    <a:pt x="0" y="532295"/>
                  </a:lnTo>
                  <a:lnTo>
                    <a:pt x="0" y="556196"/>
                  </a:lnTo>
                  <a:lnTo>
                    <a:pt x="143446" y="556196"/>
                  </a:lnTo>
                  <a:lnTo>
                    <a:pt x="143446" y="532295"/>
                  </a:lnTo>
                  <a:lnTo>
                    <a:pt x="143446" y="412737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27533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327533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19545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119545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001F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10"/>
            <p:cNvSpPr/>
            <p:nvPr/>
          </p:nvSpPr>
          <p:spPr>
            <a:xfrm>
              <a:off x="938210" y="4412759"/>
              <a:ext cx="201674" cy="714731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50"/>
                  </a:moveTo>
                  <a:lnTo>
                    <a:pt x="0" y="412750"/>
                  </a:lnTo>
                  <a:lnTo>
                    <a:pt x="0" y="556209"/>
                  </a:lnTo>
                  <a:lnTo>
                    <a:pt x="143446" y="556209"/>
                  </a:lnTo>
                  <a:lnTo>
                    <a:pt x="143446" y="412750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C26E8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1" name="object 909"/>
            <p:cNvSpPr/>
            <p:nvPr/>
          </p:nvSpPr>
          <p:spPr>
            <a:xfrm>
              <a:off x="1008123" y="4442462"/>
              <a:ext cx="199518" cy="714730"/>
            </a:xfrm>
            <a:custGeom>
              <a:avLst/>
              <a:gdLst/>
              <a:ahLst/>
              <a:cxnLst/>
              <a:rect l="l" t="t" r="r" b="b"/>
              <a:pathLst>
                <a:path w="143509" h="556260">
                  <a:moveTo>
                    <a:pt x="143446" y="412737"/>
                  </a:moveTo>
                  <a:lnTo>
                    <a:pt x="0" y="412737"/>
                  </a:lnTo>
                  <a:lnTo>
                    <a:pt x="0" y="532295"/>
                  </a:lnTo>
                  <a:lnTo>
                    <a:pt x="0" y="556196"/>
                  </a:lnTo>
                  <a:lnTo>
                    <a:pt x="143446" y="556196"/>
                  </a:lnTo>
                  <a:lnTo>
                    <a:pt x="143446" y="532295"/>
                  </a:lnTo>
                  <a:lnTo>
                    <a:pt x="143446" y="412737"/>
                  </a:lnTo>
                  <a:close/>
                </a:path>
                <a:path w="143509" h="556260">
                  <a:moveTo>
                    <a:pt x="143446" y="207987"/>
                  </a:moveTo>
                  <a:lnTo>
                    <a:pt x="0" y="207987"/>
                  </a:lnTo>
                  <a:lnTo>
                    <a:pt x="0" y="327533"/>
                  </a:lnTo>
                  <a:lnTo>
                    <a:pt x="0" y="351447"/>
                  </a:lnTo>
                  <a:lnTo>
                    <a:pt x="143446" y="351447"/>
                  </a:lnTo>
                  <a:lnTo>
                    <a:pt x="143446" y="327533"/>
                  </a:lnTo>
                  <a:lnTo>
                    <a:pt x="143446" y="207987"/>
                  </a:lnTo>
                  <a:close/>
                </a:path>
                <a:path w="143509" h="556260">
                  <a:moveTo>
                    <a:pt x="143446" y="0"/>
                  </a:moveTo>
                  <a:lnTo>
                    <a:pt x="0" y="0"/>
                  </a:lnTo>
                  <a:lnTo>
                    <a:pt x="0" y="119545"/>
                  </a:lnTo>
                  <a:lnTo>
                    <a:pt x="0" y="143459"/>
                  </a:lnTo>
                  <a:lnTo>
                    <a:pt x="143446" y="143459"/>
                  </a:lnTo>
                  <a:lnTo>
                    <a:pt x="143446" y="119545"/>
                  </a:lnTo>
                  <a:lnTo>
                    <a:pt x="143446" y="0"/>
                  </a:lnTo>
                  <a:close/>
                </a:path>
              </a:pathLst>
            </a:custGeom>
            <a:solidFill>
              <a:srgbClr val="4D89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7856365" y="5949280"/>
              <a:ext cx="604067" cy="648072"/>
              <a:chOff x="727573" y="260648"/>
              <a:chExt cx="244027" cy="325126"/>
            </a:xfrm>
          </p:grpSpPr>
          <p:sp>
            <p:nvSpPr>
              <p:cNvPr id="17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8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36512" y="0"/>
            <a:ext cx="9180512" cy="7173416"/>
            <a:chOff x="-36512" y="0"/>
            <a:chExt cx="9180512" cy="717341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1052736"/>
              <a:ext cx="9144000" cy="23762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0" y="3717032"/>
              <a:ext cx="9144000" cy="23042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899592" y="980728"/>
              <a:ext cx="7578080" cy="5133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Методика предметной и </a:t>
              </a:r>
              <a:r>
                <a:rPr lang="ru-RU" sz="2800" b="1" dirty="0" err="1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межпредметной</a:t>
              </a:r>
              <a:r>
                <a:rPr lang="ru-RU" sz="2800" b="1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b="1" dirty="0" err="1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экологизации</a:t>
              </a:r>
              <a:r>
                <a:rPr lang="ru-RU" sz="2800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endParaRPr lang="ru-RU" sz="2800" dirty="0" smtClean="0">
                <a:solidFill>
                  <a:srgbClr val="6600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подчиненная </a:t>
              </a:r>
              <a:r>
                <a:rPr lang="ru-RU" sz="28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частным целям отдельных учебных предметов, </a:t>
              </a:r>
              <a:r>
                <a:rPr lang="ru-RU" sz="2800" b="1" i="1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зашла в глубокий дидактический тупик</a:t>
              </a:r>
              <a:r>
                <a:rPr lang="ru-RU" sz="2800" i="1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</a:t>
              </a:r>
              <a:r>
                <a:rPr lang="ru-RU" sz="2800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28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когда перед ней встали мировоззренческие задачи. </a:t>
              </a:r>
            </a:p>
            <a:p>
              <a:pPr lvl="0" indent="450850"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Из суммы </a:t>
              </a:r>
              <a:r>
                <a:rPr lang="ru-RU" sz="2800" i="1" dirty="0">
                  <a:ea typeface="Calibri" pitchFamily="34" charset="0"/>
                  <a:cs typeface="Times New Roman" pitchFamily="18" charset="0"/>
                </a:rPr>
                <a:t>«</a:t>
              </a:r>
              <a:r>
                <a:rPr lang="ru-RU" sz="2800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профильтрованных</a:t>
              </a:r>
              <a:r>
                <a:rPr lang="ru-RU" sz="2800" i="1" dirty="0">
                  <a:ea typeface="Calibri" pitchFamily="34" charset="0"/>
                  <a:cs typeface="Times New Roman" pitchFamily="18" charset="0"/>
                </a:rPr>
                <a:t>»</a:t>
              </a:r>
              <a:r>
                <a:rPr lang="ru-RU" sz="2800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через предметные конструкции экологических знаний не удается получить интегрированный планируемый результат </a:t>
              </a:r>
              <a:r>
                <a:rPr lang="ru-RU" sz="2800" dirty="0">
                  <a:ea typeface="Calibri" pitchFamily="34" charset="0"/>
                  <a:cs typeface="Times New Roman" pitchFamily="18" charset="0"/>
                </a:rPr>
                <a:t>–</a:t>
              </a:r>
              <a:r>
                <a:rPr lang="ru-RU" sz="28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endPara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lvl="0" indent="450850"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dirty="0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культуру </a:t>
              </a:r>
              <a:r>
                <a:rPr lang="ru-RU" sz="2800" b="1" dirty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личности будущего устойчиво развивающегося общества.</a:t>
              </a:r>
            </a:p>
          </p:txBody>
        </p:sp>
        <p:sp>
          <p:nvSpPr>
            <p:cNvPr id="3" name="object 796"/>
            <p:cNvSpPr/>
            <p:nvPr/>
          </p:nvSpPr>
          <p:spPr>
            <a:xfrm>
              <a:off x="785065" y="124171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object 796"/>
            <p:cNvSpPr/>
            <p:nvPr/>
          </p:nvSpPr>
          <p:spPr>
            <a:xfrm>
              <a:off x="727573" y="112474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-36512" y="6309320"/>
              <a:ext cx="7128792" cy="8640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015208" y="0"/>
              <a:ext cx="7128792" cy="8640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object 796"/>
            <p:cNvSpPr/>
            <p:nvPr/>
          </p:nvSpPr>
          <p:spPr>
            <a:xfrm>
              <a:off x="785065" y="379690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object 796"/>
            <p:cNvSpPr/>
            <p:nvPr/>
          </p:nvSpPr>
          <p:spPr>
            <a:xfrm>
              <a:off x="727573" y="367993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7812360" y="6165304"/>
              <a:ext cx="604067" cy="648072"/>
              <a:chOff x="727573" y="260648"/>
              <a:chExt cx="244027" cy="325126"/>
            </a:xfrm>
          </p:grpSpPr>
          <p:sp>
            <p:nvSpPr>
              <p:cNvPr id="12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3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36512" y="0"/>
            <a:ext cx="9180512" cy="7173416"/>
            <a:chOff x="-36512" y="0"/>
            <a:chExt cx="9180512" cy="717341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1916832"/>
              <a:ext cx="9144000" cy="41044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16024" y="1042507"/>
              <a:ext cx="8460432" cy="6130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 smtClean="0">
                  <a:solidFill>
                    <a:srgbClr val="C00000"/>
                  </a:solidFill>
                </a:rPr>
                <a:t>ОУР</a:t>
              </a:r>
              <a:r>
                <a:rPr lang="ru-RU" sz="4400" dirty="0" smtClean="0"/>
                <a:t> – это</a:t>
              </a:r>
              <a:endParaRPr lang="ru-RU" sz="1200" dirty="0" smtClean="0"/>
            </a:p>
            <a:p>
              <a:pPr lvl="0" indent="45085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100" dirty="0" smtClean="0"/>
                <a:t> </a:t>
              </a:r>
              <a:endParaRPr lang="ru-RU" sz="4000" dirty="0" smtClean="0"/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dirty="0" smtClean="0">
                  <a:solidFill>
                    <a:srgbClr val="660066"/>
                  </a:solidFill>
                </a:rPr>
                <a:t>НЕ СУММА </a:t>
              </a:r>
              <a:r>
                <a:rPr lang="ru-RU" sz="2800" dirty="0" smtClean="0"/>
                <a:t>экологических </a:t>
              </a:r>
              <a:r>
                <a:rPr lang="ru-RU" sz="2800" dirty="0"/>
                <a:t>знаний и умений, </a:t>
              </a:r>
              <a:endParaRPr lang="ru-RU" sz="2800" dirty="0" smtClean="0"/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/>
                <a:t>это </a:t>
              </a:r>
              <a:r>
                <a:rPr lang="ru-RU" sz="2800" b="1" dirty="0" smtClean="0">
                  <a:solidFill>
                    <a:srgbClr val="660066"/>
                  </a:solidFill>
                </a:rPr>
                <a:t>НЕ «ДОБАВКА»</a:t>
              </a:r>
              <a:r>
                <a:rPr lang="ru-RU" sz="2800" b="1" dirty="0" smtClean="0"/>
                <a:t> </a:t>
              </a:r>
              <a:r>
                <a:rPr lang="ru-RU" sz="2800" dirty="0" smtClean="0"/>
                <a:t>к </a:t>
              </a:r>
              <a:r>
                <a:rPr lang="ru-RU" sz="2800" dirty="0"/>
                <a:t>содержанию разных учебных предметов, </a:t>
              </a:r>
              <a:endParaRPr lang="ru-RU" sz="2800" dirty="0" smtClean="0"/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dirty="0" smtClean="0">
                  <a:solidFill>
                    <a:srgbClr val="660066"/>
                  </a:solidFill>
                </a:rPr>
                <a:t>НЕ ОТДЕЛЬНЫЙ</a:t>
              </a:r>
              <a:r>
                <a:rPr lang="ru-RU" sz="2800" dirty="0" smtClean="0"/>
                <a:t> учебный </a:t>
              </a:r>
              <a:r>
                <a:rPr lang="ru-RU" sz="2800" dirty="0"/>
                <a:t>предмет, </a:t>
              </a:r>
              <a:endParaRPr lang="ru-RU" sz="2800" dirty="0" smtClean="0"/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/>
                <a:t>это </a:t>
              </a:r>
              <a:r>
                <a:rPr lang="ru-RU" sz="2800" dirty="0"/>
                <a:t>новый </a:t>
              </a:r>
              <a:r>
                <a:rPr lang="ru-RU" sz="2800" dirty="0" err="1"/>
                <a:t>смыслопорождающий</a:t>
              </a:r>
              <a:r>
                <a:rPr lang="ru-RU" sz="2800" dirty="0"/>
                <a:t> </a:t>
              </a:r>
              <a:endParaRPr lang="ru-RU" sz="2800" dirty="0" smtClean="0"/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/>
                <a:t>ЦЕННОСТНО-МИРОВОЗЗРЕНЧЕСКИЙ </a:t>
              </a:r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dirty="0" smtClean="0">
                  <a:solidFill>
                    <a:srgbClr val="660066"/>
                  </a:solidFill>
                </a:rPr>
                <a:t>РАКУРС, АСПЕКТ, КОНТЕКСТ </a:t>
              </a:r>
            </a:p>
            <a:p>
              <a:pPr lvl="0" indent="450850"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 smtClean="0"/>
                <a:t>ВСЕГО СОДЕРЖАНИЯ. </a:t>
              </a:r>
            </a:p>
            <a:p>
              <a:pPr lvl="0" indent="450850" algn="just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ru-RU" sz="2800" dirty="0"/>
            </a:p>
            <a:p>
              <a:pPr lvl="0" indent="450850" algn="just" fontAlgn="base">
                <a:spcBef>
                  <a:spcPct val="0"/>
                </a:spcBef>
                <a:spcAft>
                  <a:spcPct val="0"/>
                </a:spcAft>
              </a:pPr>
              <a:endParaRPr lang="ru-RU" sz="2800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-36512" y="6309320"/>
              <a:ext cx="7128792" cy="8640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015208" y="0"/>
              <a:ext cx="7128792" cy="8640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object 796"/>
            <p:cNvSpPr/>
            <p:nvPr/>
          </p:nvSpPr>
          <p:spPr>
            <a:xfrm>
              <a:off x="2873297" y="138572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" name="object 796"/>
            <p:cNvSpPr/>
            <p:nvPr/>
          </p:nvSpPr>
          <p:spPr>
            <a:xfrm>
              <a:off x="2815805" y="126876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-36512" y="0"/>
            <a:ext cx="9180512" cy="7173416"/>
            <a:chOff x="-36512" y="0"/>
            <a:chExt cx="9180512" cy="7173416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2852936"/>
              <a:ext cx="9144000" cy="33123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80615" y="891877"/>
              <a:ext cx="869571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C00000"/>
                  </a:solidFill>
                </a:rPr>
                <a:t> </a:t>
              </a:r>
              <a:r>
                <a:rPr lang="ru-RU" sz="2800" b="1" dirty="0" smtClean="0">
                  <a:solidFill>
                    <a:srgbClr val="660066"/>
                  </a:solidFill>
                </a:rPr>
                <a:t>НОВАЯ КОНЦЕПЦИЯ ЭКОЛОГИЧЕСКОГО ОБРАЗОВАНИЯ </a:t>
              </a:r>
            </a:p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в системе общего образования</a:t>
              </a:r>
            </a:p>
            <a:p>
              <a:pPr algn="ctr"/>
              <a:r>
                <a:rPr lang="ru-RU" sz="2800" b="1" dirty="0" smtClean="0">
                  <a:solidFill>
                    <a:srgbClr val="660066"/>
                  </a:solidFill>
                </a:rPr>
                <a:t>(ФУМО, 29.04.2022)</a:t>
              </a:r>
            </a:p>
            <a:p>
              <a:pPr algn="ctr"/>
              <a:endParaRPr lang="ru-RU" sz="2800" b="1" dirty="0" smtClean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41296" y="2257708"/>
              <a:ext cx="77805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hlinkClick r:id="rId2"/>
                </a:rPr>
                <a:t>https://docs.edu.gov.ru/document/3da3f2dbd81de632a44729cf4fc40ea9/?ysclid=l7rekrr47k569964819</a:t>
              </a:r>
              <a:endParaRPr lang="ru-RU" sz="1400" dirty="0" smtClean="0"/>
            </a:p>
            <a:p>
              <a:pPr algn="ctr"/>
              <a:endParaRPr lang="ru-RU" sz="1400" dirty="0"/>
            </a:p>
          </p:txBody>
        </p:sp>
        <p:sp>
          <p:nvSpPr>
            <p:cNvPr id="6" name="Rectangle 1"/>
            <p:cNvSpPr>
              <a:spLocks noChangeArrowheads="1"/>
            </p:cNvSpPr>
            <p:nvPr/>
          </p:nvSpPr>
          <p:spPr bwMode="auto">
            <a:xfrm>
              <a:off x="432048" y="3068960"/>
              <a:ext cx="8316416" cy="248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ЭКОЛОГИЧЕСКОЕ ОБРАЗОВАНИЕ </a:t>
              </a: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endParaRP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интегрирующая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(1), </a:t>
              </a: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endParaRP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2400" b="1" i="1" u="none" strike="noStrike" cap="none" normalizeH="0" baseline="0" dirty="0" err="1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культуротворческая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(2) и </a:t>
              </a: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endParaRPr>
            </a:p>
            <a:p>
              <a:pPr lvl="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24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мировоззренческая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(3) роль</a:t>
              </a:r>
            </a:p>
            <a:p>
              <a:pPr lvl="0" algn="just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 algn="just" eaLnBrk="0" fontAlgn="base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43974" y="5589240"/>
              <a:ext cx="71284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ЧЕРЕЗ </a:t>
              </a:r>
              <a:r>
                <a:rPr lang="ru-RU" sz="2800" b="1" i="1" dirty="0" smtClean="0">
                  <a:solidFill>
                    <a:srgbClr val="660066"/>
                  </a:solidFill>
                </a:rPr>
                <a:t>ОБЩЕПРЕДМЕТНУЮ</a:t>
              </a:r>
              <a:r>
                <a:rPr lang="ru-RU" sz="2800" b="1" dirty="0" smtClean="0"/>
                <a:t> ЭКОЛОГИЗАЦИЮ</a:t>
              </a:r>
              <a:endParaRPr lang="ru-RU" sz="2800" b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015208" y="0"/>
              <a:ext cx="7128792" cy="6926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36512" y="6381328"/>
              <a:ext cx="7128792" cy="7920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object 796"/>
            <p:cNvSpPr/>
            <p:nvPr/>
          </p:nvSpPr>
          <p:spPr>
            <a:xfrm>
              <a:off x="2009201" y="390600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object 796"/>
            <p:cNvSpPr/>
            <p:nvPr/>
          </p:nvSpPr>
          <p:spPr>
            <a:xfrm>
              <a:off x="1951709" y="378904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3" name="object 796"/>
            <p:cNvSpPr/>
            <p:nvPr/>
          </p:nvSpPr>
          <p:spPr>
            <a:xfrm>
              <a:off x="1865185" y="444497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bject 796"/>
            <p:cNvSpPr/>
            <p:nvPr/>
          </p:nvSpPr>
          <p:spPr>
            <a:xfrm>
              <a:off x="1807693" y="432801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object 796"/>
            <p:cNvSpPr/>
            <p:nvPr/>
          </p:nvSpPr>
          <p:spPr>
            <a:xfrm>
              <a:off x="1721169" y="5021043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6" name="object 796"/>
            <p:cNvSpPr/>
            <p:nvPr/>
          </p:nvSpPr>
          <p:spPr>
            <a:xfrm>
              <a:off x="1663677" y="4904074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827584" y="44624"/>
              <a:ext cx="604067" cy="648072"/>
              <a:chOff x="727573" y="260648"/>
              <a:chExt cx="244027" cy="325126"/>
            </a:xfrm>
          </p:grpSpPr>
          <p:sp>
            <p:nvSpPr>
              <p:cNvPr id="18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9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6512" y="6381328"/>
            <a:ext cx="7128792" cy="792088"/>
          </a:xfrm>
          <a:prstGeom prst="rect">
            <a:avLst/>
          </a:prstGeom>
          <a:solidFill>
            <a:srgbClr val="C26E83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0" y="0"/>
            <a:ext cx="9144000" cy="7029400"/>
            <a:chOff x="0" y="0"/>
            <a:chExt cx="9144000" cy="7029400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3140968"/>
              <a:ext cx="9144000" cy="27363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281600" y="332656"/>
              <a:ext cx="4558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u="sng" dirty="0" smtClean="0">
                  <a:solidFill>
                    <a:srgbClr val="660066"/>
                  </a:solidFill>
                </a:rPr>
                <a:t>КАСАЕТСЯ ВСЕХ УЧИТЕЛЕЙ-ПРЕДМЕТНИКОВ</a:t>
              </a:r>
              <a:endParaRPr lang="ru-RU" b="1" u="sng" dirty="0">
                <a:solidFill>
                  <a:srgbClr val="660066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24266" y="3399612"/>
              <a:ext cx="7536166" cy="2837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400" b="1" dirty="0"/>
                <a:t> </a:t>
              </a:r>
              <a:r>
                <a:rPr lang="ru-RU" sz="2400" b="1" dirty="0" smtClean="0"/>
                <a:t>                  ОТВЕТЫ НА КЛЮЧЕВЫЕ ВОПРОСЫ</a:t>
              </a:r>
            </a:p>
            <a:p>
              <a:pPr>
                <a:lnSpc>
                  <a:spcPct val="80000"/>
                </a:lnSpc>
              </a:pPr>
              <a:endParaRPr lang="ru-RU" sz="1100" b="1" dirty="0"/>
            </a:p>
            <a:p>
              <a:pPr algn="ctr">
                <a:lnSpc>
                  <a:spcPct val="80000"/>
                </a:lnSpc>
              </a:pPr>
              <a:r>
                <a:rPr lang="ru-RU" sz="2800" i="1" dirty="0" smtClean="0">
                  <a:solidFill>
                    <a:srgbClr val="660066"/>
                  </a:solidFill>
                </a:rPr>
                <a:t>Кто главный на Земле?</a:t>
              </a:r>
            </a:p>
            <a:p>
              <a:pPr algn="ctr">
                <a:lnSpc>
                  <a:spcPct val="80000"/>
                </a:lnSpc>
              </a:pPr>
              <a:r>
                <a:rPr lang="ru-RU" sz="2800" i="1" dirty="0" smtClean="0">
                  <a:solidFill>
                    <a:srgbClr val="660066"/>
                  </a:solidFill>
                </a:rPr>
                <a:t>Духовное – материальное?</a:t>
              </a:r>
            </a:p>
            <a:p>
              <a:pPr algn="ctr">
                <a:lnSpc>
                  <a:spcPct val="80000"/>
                </a:lnSpc>
              </a:pPr>
              <a:r>
                <a:rPr lang="ru-RU" sz="2800" i="1" dirty="0" smtClean="0">
                  <a:solidFill>
                    <a:srgbClr val="660066"/>
                  </a:solidFill>
                </a:rPr>
                <a:t>Индивидуальное – общественное?  </a:t>
              </a:r>
            </a:p>
            <a:p>
              <a:pPr algn="ctr">
                <a:lnSpc>
                  <a:spcPct val="80000"/>
                </a:lnSpc>
              </a:pPr>
              <a:r>
                <a:rPr lang="ru-RU" sz="2800" i="1" dirty="0" smtClean="0">
                  <a:solidFill>
                    <a:srgbClr val="660066"/>
                  </a:solidFill>
                </a:rPr>
                <a:t>Доминирование или сотрудничество?</a:t>
              </a:r>
            </a:p>
            <a:p>
              <a:pPr algn="ctr">
                <a:lnSpc>
                  <a:spcPct val="80000"/>
                </a:lnSpc>
              </a:pPr>
              <a:r>
                <a:rPr lang="ru-RU" sz="2800" i="1" dirty="0" smtClean="0">
                  <a:solidFill>
                    <a:srgbClr val="660066"/>
                  </a:solidFill>
                </a:rPr>
                <a:t>Управление природой или управление собой?</a:t>
              </a:r>
            </a:p>
            <a:p>
              <a:pPr>
                <a:lnSpc>
                  <a:spcPct val="80000"/>
                </a:lnSpc>
              </a:pPr>
              <a:endParaRPr lang="ru-RU" sz="2400" b="1" dirty="0" smtClean="0"/>
            </a:p>
            <a:p>
              <a:pPr>
                <a:lnSpc>
                  <a:spcPct val="80000"/>
                </a:lnSpc>
              </a:pPr>
              <a:endParaRPr lang="ru-RU" sz="2400" b="1" dirty="0"/>
            </a:p>
          </p:txBody>
        </p: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 l="37594" t="69896" r="21381" b="16348"/>
            <a:stretch>
              <a:fillRect/>
            </a:stretch>
          </p:blipFill>
          <p:spPr bwMode="auto">
            <a:xfrm>
              <a:off x="951816" y="1255877"/>
              <a:ext cx="7436608" cy="1669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Прямоугольник 8"/>
            <p:cNvSpPr/>
            <p:nvPr/>
          </p:nvSpPr>
          <p:spPr>
            <a:xfrm>
              <a:off x="2015208" y="0"/>
              <a:ext cx="7128792" cy="908720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7856365" y="6381328"/>
              <a:ext cx="604067" cy="648072"/>
              <a:chOff x="727573" y="260648"/>
              <a:chExt cx="244027" cy="325126"/>
            </a:xfrm>
          </p:grpSpPr>
          <p:sp>
            <p:nvSpPr>
              <p:cNvPr id="12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3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755576" y="260648"/>
              <a:ext cx="604067" cy="648072"/>
              <a:chOff x="727573" y="260648"/>
              <a:chExt cx="244027" cy="325126"/>
            </a:xfrm>
          </p:grpSpPr>
          <p:sp>
            <p:nvSpPr>
              <p:cNvPr id="15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6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-36512" y="0"/>
            <a:ext cx="9180512" cy="6885384"/>
            <a:chOff x="-36512" y="0"/>
            <a:chExt cx="9180512" cy="6885384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1268760"/>
              <a:ext cx="9144000" cy="46805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9552" y="1371540"/>
              <a:ext cx="8064896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360363" algn="just"/>
              <a:r>
                <a:rPr lang="ru-RU" b="1" dirty="0" smtClean="0"/>
                <a:t>ЕДИНСТВЕННЫЙ ВИД ОБРАЗОВАНИЯ, КОТОРЫЙ ОТРАЖЕН В КОНСТИТУЦИИ </a:t>
              </a:r>
              <a:r>
                <a:rPr lang="ru-RU" b="1" dirty="0" smtClean="0"/>
                <a:t> </a:t>
              </a:r>
            </a:p>
            <a:p>
              <a:pPr indent="360363" algn="just"/>
              <a:r>
                <a:rPr lang="ru-RU" b="1" dirty="0" smtClean="0"/>
                <a:t>РОССИЙСКОЙ </a:t>
              </a:r>
              <a:r>
                <a:rPr lang="ru-RU" b="1" dirty="0" smtClean="0"/>
                <a:t>ФЕДЕРАЦИИ</a:t>
              </a:r>
            </a:p>
            <a:p>
              <a:pPr indent="360363" algn="just"/>
              <a:endParaRPr lang="ru-RU" sz="1200" b="1" dirty="0" smtClean="0"/>
            </a:p>
            <a:p>
              <a:pPr indent="360363" algn="just"/>
              <a:r>
                <a:rPr lang="ru-RU" b="1" dirty="0" smtClean="0"/>
                <a:t>ЕДИНСТВЕННЫЙ ВИД ОБРАЗОВАНИЯ, О КОТОРОМ ГОВОРИТСЯ В </a:t>
              </a:r>
              <a:endParaRPr lang="ru-RU" b="1" dirty="0" smtClean="0"/>
            </a:p>
            <a:p>
              <a:pPr indent="360363" algn="just"/>
              <a:r>
                <a:rPr lang="ru-RU" b="1" dirty="0" smtClean="0"/>
                <a:t>СТРАТЕГИИ </a:t>
              </a:r>
              <a:r>
                <a:rPr lang="ru-RU" b="1" dirty="0" smtClean="0"/>
                <a:t>НАЦИОНАЛЬНОЙ БЕЗОПАСНОСТИ РОССИЙСКОЙ ФЕДЕРАЦИИ</a:t>
              </a:r>
            </a:p>
            <a:p>
              <a:pPr indent="360363" algn="just">
                <a:buFont typeface="Wingdings" pitchFamily="2" charset="2"/>
                <a:buChar char="ü"/>
              </a:pPr>
              <a:endParaRPr lang="ru-RU" sz="1200" b="1" dirty="0" smtClean="0"/>
            </a:p>
            <a:p>
              <a:pPr indent="360363" algn="just"/>
              <a:r>
                <a:rPr lang="ru-RU" b="1" dirty="0" smtClean="0"/>
                <a:t>7-ФЗ: В ЦЕЛЯХ ФОРМИРОВАНИЯ ЭКОЛОГИЧЕСКОЙ КУЛЬТУРЫ … </a:t>
              </a:r>
              <a:endParaRPr lang="ru-RU" b="1" dirty="0" smtClean="0"/>
            </a:p>
            <a:p>
              <a:pPr indent="360363" algn="just"/>
              <a:r>
                <a:rPr lang="ru-RU" b="1" dirty="0" smtClean="0"/>
                <a:t>УСТАНАВЛИВАЕТСЯ </a:t>
              </a:r>
              <a:r>
                <a:rPr lang="ru-RU" b="1" dirty="0" smtClean="0"/>
                <a:t>СИСТЕМА ВСЕОБЩЕГО И КОМПЛЕКСНОГО </a:t>
              </a:r>
              <a:endParaRPr lang="ru-RU" b="1" dirty="0" smtClean="0"/>
            </a:p>
            <a:p>
              <a:pPr indent="360363" algn="just"/>
              <a:r>
                <a:rPr lang="ru-RU" b="1" dirty="0" smtClean="0"/>
                <a:t>ЭКОЛОГИЧЕСКОГО </a:t>
              </a:r>
              <a:r>
                <a:rPr lang="ru-RU" b="1" dirty="0" smtClean="0"/>
                <a:t>ОБРАЗОВАНИЯ</a:t>
              </a:r>
            </a:p>
            <a:p>
              <a:pPr indent="360363" algn="just"/>
              <a:endParaRPr lang="ru-RU" b="1" dirty="0" smtClean="0"/>
            </a:p>
            <a:p>
              <a:pPr indent="360363" algn="just"/>
              <a:r>
                <a:rPr lang="ru-RU" b="1" dirty="0" smtClean="0"/>
                <a:t>СТРАТЕГИЧЕСКОЕ ПЛАНИРОВАНИЕ РАЗВИТИЯ РФ НАПРАВЛЕНО НА </a:t>
              </a:r>
              <a:endParaRPr lang="ru-RU" b="1" dirty="0" smtClean="0"/>
            </a:p>
            <a:p>
              <a:pPr indent="360363" algn="just"/>
              <a:r>
                <a:rPr lang="ru-RU" b="1" dirty="0" smtClean="0"/>
                <a:t>РЕШЕНИЕ </a:t>
              </a:r>
              <a:r>
                <a:rPr lang="ru-RU" b="1" dirty="0" smtClean="0"/>
                <a:t>ЗАДАЧ  УСТОЙЧИВОГО И ЭКОЛОГИЧЕСКИ БЕЗОПАСНОГО </a:t>
              </a:r>
              <a:endParaRPr lang="ru-RU" b="1" dirty="0" smtClean="0"/>
            </a:p>
            <a:p>
              <a:pPr indent="360363" algn="just"/>
              <a:r>
                <a:rPr lang="ru-RU" b="1" dirty="0" smtClean="0"/>
                <a:t>СОЦИАЛЬНО-ЭКОНОМИЧЕСКОГО </a:t>
              </a:r>
              <a:r>
                <a:rPr lang="ru-RU" b="1" dirty="0" smtClean="0"/>
                <a:t>РАЗВИТИЯ РОССИЙСКОЙ ФЕДЕРАЦИИ  </a:t>
              </a:r>
              <a:r>
                <a:rPr lang="ru-RU" b="1" dirty="0" smtClean="0"/>
                <a:t>(</a:t>
              </a:r>
            </a:p>
            <a:p>
              <a:pPr indent="360363" algn="just"/>
              <a:r>
                <a:rPr lang="ru-RU" b="1" dirty="0" smtClean="0"/>
                <a:t>172-ФЗ</a:t>
              </a:r>
              <a:r>
                <a:rPr lang="ru-RU" b="1" dirty="0" smtClean="0"/>
                <a:t>)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39552" y="404664"/>
              <a:ext cx="85066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ОСОБЫЙ СТАТУС ЭКОЛОГИЧЕСКОГО ОБРАЗОВАНИЯ </a:t>
              </a:r>
              <a:endParaRPr lang="ru-RU" sz="2400" b="1" dirty="0">
                <a:solidFill>
                  <a:srgbClr val="660066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1560" y="5241394"/>
              <a:ext cx="84762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/>
                <a:t>      </a:t>
              </a:r>
              <a:r>
                <a:rPr lang="ru-RU" sz="2000" b="1" dirty="0" smtClean="0"/>
                <a:t>О </a:t>
              </a:r>
              <a:r>
                <a:rPr lang="ru-RU" sz="2000" b="1" dirty="0" smtClean="0"/>
                <a:t>ВНЕСЕНИИ ИЗМЕНЕНИЙ В ОСНОВЫ ГОСУДАРСТВЕННОЙ КУЛЬТУРНОЙ </a:t>
              </a:r>
            </a:p>
            <a:p>
              <a:r>
                <a:rPr lang="ru-RU" sz="2000" b="1" dirty="0" smtClean="0"/>
                <a:t>      ПОЛИТИКИ</a:t>
              </a:r>
              <a:r>
                <a:rPr lang="ru-RU" sz="2000" b="1" dirty="0" smtClean="0"/>
                <a:t>. Указ Президента РФ №35 от 25.01.2023</a:t>
              </a:r>
              <a:endParaRPr lang="ru-RU" sz="20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43484" y="6246604"/>
              <a:ext cx="33885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660066"/>
                  </a:solidFill>
                </a:rPr>
                <a:t>КУЛЬТУРНОЕ НАСЛЕДИЕ</a:t>
              </a:r>
              <a:endParaRPr lang="ru-RU" sz="2400" b="1" dirty="0">
                <a:solidFill>
                  <a:srgbClr val="660066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06572" y="6237312"/>
              <a:ext cx="38579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660066"/>
                  </a:solidFill>
                </a:rPr>
                <a:t>КУЛЬТУРНЫЙ СУВЕРЕНИТЕТ</a:t>
              </a:r>
              <a:endParaRPr lang="ru-RU" sz="2400" b="1" dirty="0">
                <a:solidFill>
                  <a:srgbClr val="660066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-36512" y="6093296"/>
              <a:ext cx="9180512" cy="7920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0" y="0"/>
              <a:ext cx="9144000" cy="1124744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object 796"/>
            <p:cNvSpPr/>
            <p:nvPr/>
          </p:nvSpPr>
          <p:spPr>
            <a:xfrm>
              <a:off x="453028" y="145773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bject 796"/>
            <p:cNvSpPr/>
            <p:nvPr/>
          </p:nvSpPr>
          <p:spPr>
            <a:xfrm>
              <a:off x="395536" y="134076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object 796"/>
            <p:cNvSpPr/>
            <p:nvPr/>
          </p:nvSpPr>
          <p:spPr>
            <a:xfrm>
              <a:off x="453028" y="228473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6" name="object 796"/>
            <p:cNvSpPr/>
            <p:nvPr/>
          </p:nvSpPr>
          <p:spPr>
            <a:xfrm>
              <a:off x="395536" y="216777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9" name="object 796"/>
            <p:cNvSpPr/>
            <p:nvPr/>
          </p:nvSpPr>
          <p:spPr>
            <a:xfrm>
              <a:off x="433978" y="415694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0" name="object 796"/>
            <p:cNvSpPr/>
            <p:nvPr/>
          </p:nvSpPr>
          <p:spPr>
            <a:xfrm>
              <a:off x="376486" y="403997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object 796"/>
            <p:cNvSpPr/>
            <p:nvPr/>
          </p:nvSpPr>
          <p:spPr>
            <a:xfrm>
              <a:off x="414928" y="541817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" name="object 796"/>
            <p:cNvSpPr/>
            <p:nvPr/>
          </p:nvSpPr>
          <p:spPr>
            <a:xfrm>
              <a:off x="357436" y="530120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323528" y="5949280"/>
              <a:ext cx="604067" cy="648072"/>
              <a:chOff x="727573" y="260648"/>
              <a:chExt cx="244027" cy="325126"/>
            </a:xfrm>
          </p:grpSpPr>
          <p:sp>
            <p:nvSpPr>
              <p:cNvPr id="24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5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  <p:sp>
          <p:nvSpPr>
            <p:cNvPr id="28" name="object 796"/>
            <p:cNvSpPr/>
            <p:nvPr/>
          </p:nvSpPr>
          <p:spPr>
            <a:xfrm>
              <a:off x="457220" y="300481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9" name="object 796"/>
            <p:cNvSpPr/>
            <p:nvPr/>
          </p:nvSpPr>
          <p:spPr>
            <a:xfrm>
              <a:off x="399728" y="288785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-36512" y="260648"/>
            <a:ext cx="9208205" cy="6912768"/>
            <a:chOff x="-36512" y="260648"/>
            <a:chExt cx="9208205" cy="6912768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1772816"/>
              <a:ext cx="9144000" cy="41764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38206" y="260648"/>
              <a:ext cx="800937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600" b="1" dirty="0" smtClean="0">
                  <a:solidFill>
                    <a:srgbClr val="660066"/>
                  </a:solidFill>
                </a:rPr>
                <a:t>ЭТАПЫ  ПЕРЕХОДА  </a:t>
              </a:r>
            </a:p>
            <a:p>
              <a:pPr algn="ctr"/>
              <a:r>
                <a:rPr lang="ru-RU" sz="3600" b="1" dirty="0" smtClean="0">
                  <a:solidFill>
                    <a:srgbClr val="660066"/>
                  </a:solidFill>
                </a:rPr>
                <a:t>К ОБЩЕПРЕДМЕТНОЙ ЭКОЛОГИЗАЦИИ</a:t>
              </a:r>
              <a:endParaRPr lang="ru-RU" sz="3600" b="1" dirty="0">
                <a:solidFill>
                  <a:srgbClr val="660066"/>
                </a:solidFill>
              </a:endParaRPr>
            </a:p>
          </p:txBody>
        </p:sp>
        <p:sp>
          <p:nvSpPr>
            <p:cNvPr id="44033" name="Rectangle 1"/>
            <p:cNvSpPr>
              <a:spLocks noChangeArrowheads="1"/>
            </p:cNvSpPr>
            <p:nvPr/>
          </p:nvSpPr>
          <p:spPr bwMode="auto">
            <a:xfrm>
              <a:off x="323528" y="1712931"/>
              <a:ext cx="8848165" cy="4255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508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 первом этапе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решаются следующие задачи:</a:t>
              </a:r>
            </a:p>
            <a:p>
              <a:pPr marL="0" marR="0" lvl="0" indent="4508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08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Отразить цели и задачи Концепции </a:t>
              </a:r>
              <a:r>
                <a:rPr kumimoji="0" lang="ru-RU" sz="28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 программе развития образовательной организации. </a:t>
              </a:r>
              <a:endPara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050" b="1" i="1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508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Провести </a:t>
              </a:r>
              <a:r>
                <a:rPr kumimoji="0" lang="ru-RU" sz="28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входящую диагностику 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состояния экологической культуры обучающихся.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4508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Организовать </a:t>
              </a:r>
              <a:r>
                <a:rPr kumimoji="0" lang="ru-RU" sz="28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управленческую команду  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для </a:t>
              </a:r>
              <a:r>
                <a:rPr kumimoji="0" lang="ru-RU" sz="28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координации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работы по </a:t>
              </a:r>
              <a:r>
                <a:rPr kumimoji="0" lang="ru-RU" sz="2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общепредметной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ru-RU" sz="2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экологизации</a:t>
              </a:r>
              <a:r>
                <a:rPr kumimoji="0" 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образовательного процесс</a:t>
              </a: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11560" y="332656"/>
              <a:ext cx="7848872" cy="1080120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-36512" y="6381328"/>
              <a:ext cx="7128792" cy="7920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object 796"/>
            <p:cNvSpPr/>
            <p:nvPr/>
          </p:nvSpPr>
          <p:spPr>
            <a:xfrm>
              <a:off x="497033" y="271678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object 796"/>
            <p:cNvSpPr/>
            <p:nvPr/>
          </p:nvSpPr>
          <p:spPr>
            <a:xfrm>
              <a:off x="439541" y="259981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9" name="object 796"/>
            <p:cNvSpPr/>
            <p:nvPr/>
          </p:nvSpPr>
          <p:spPr>
            <a:xfrm>
              <a:off x="525036" y="379690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object 796"/>
            <p:cNvSpPr/>
            <p:nvPr/>
          </p:nvSpPr>
          <p:spPr>
            <a:xfrm>
              <a:off x="467544" y="367993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" name="object 796"/>
            <p:cNvSpPr/>
            <p:nvPr/>
          </p:nvSpPr>
          <p:spPr>
            <a:xfrm>
              <a:off x="525036" y="4805019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object 796"/>
            <p:cNvSpPr/>
            <p:nvPr/>
          </p:nvSpPr>
          <p:spPr>
            <a:xfrm>
              <a:off x="467544" y="4688050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7856365" y="6381328"/>
              <a:ext cx="604067" cy="648072"/>
              <a:chOff x="727573" y="260648"/>
              <a:chExt cx="244027" cy="325126"/>
            </a:xfrm>
          </p:grpSpPr>
          <p:sp>
            <p:nvSpPr>
              <p:cNvPr id="14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5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-36512" y="0"/>
            <a:ext cx="9180512" cy="6885384"/>
            <a:chOff x="-36512" y="0"/>
            <a:chExt cx="9180512" cy="688538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1196752"/>
              <a:ext cx="9144000" cy="42484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495906" y="1196752"/>
              <a:ext cx="8108542" cy="4031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3200" dirty="0" smtClean="0">
                  <a:latin typeface="Times New Roman" pitchFamily="18" charset="0"/>
                  <a:cs typeface="Times New Roman" pitchFamily="18" charset="0"/>
                </a:rPr>
                <a:t>       Предусмотреть </a:t>
              </a:r>
              <a:r>
                <a:rPr lang="ru-RU" sz="3200" b="1" i="1" dirty="0" smtClean="0">
                  <a:solidFill>
                    <a:srgbClr val="660066"/>
                  </a:solidFill>
                  <a:latin typeface="Times New Roman" pitchFamily="18" charset="0"/>
                  <a:cs typeface="Times New Roman" pitchFamily="18" charset="0"/>
                </a:rPr>
                <a:t>повышение квалификации и самообразование руководителей</a:t>
              </a:r>
              <a:r>
                <a:rPr lang="ru-RU" sz="3200" b="1" dirty="0" smtClean="0">
                  <a:solidFill>
                    <a:srgbClr val="66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dirty="0" smtClean="0">
                  <a:latin typeface="Times New Roman" pitchFamily="18" charset="0"/>
                  <a:cs typeface="Times New Roman" pitchFamily="18" charset="0"/>
                </a:rPr>
                <a:t>образовательной организации, а также педагогических работников в области современного экологического образования (для устойчивого развития) на основе выявления их профессиональных дефицитов </a:t>
              </a:r>
              <a:endParaRPr lang="ru-RU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object 796"/>
            <p:cNvSpPr/>
            <p:nvPr/>
          </p:nvSpPr>
          <p:spPr>
            <a:xfrm>
              <a:off x="669052" y="145773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object 796"/>
            <p:cNvSpPr/>
            <p:nvPr/>
          </p:nvSpPr>
          <p:spPr>
            <a:xfrm>
              <a:off x="611560" y="134076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-36512" y="6093296"/>
              <a:ext cx="7128792" cy="7920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7856365" y="5733256"/>
              <a:ext cx="604067" cy="648072"/>
              <a:chOff x="727573" y="260648"/>
              <a:chExt cx="244027" cy="325126"/>
            </a:xfrm>
          </p:grpSpPr>
          <p:sp>
            <p:nvSpPr>
              <p:cNvPr id="8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9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2015208" y="0"/>
              <a:ext cx="7128792" cy="692696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476672"/>
            <a:ext cx="9144000" cy="6052277"/>
            <a:chOff x="0" y="476672"/>
            <a:chExt cx="9144000" cy="6052277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476672"/>
              <a:ext cx="9144000" cy="60486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321" name="Rectangle 1"/>
            <p:cNvSpPr>
              <a:spLocks noChangeArrowheads="1"/>
            </p:cNvSpPr>
            <p:nvPr/>
          </p:nvSpPr>
          <p:spPr bwMode="auto">
            <a:xfrm>
              <a:off x="395536" y="3284984"/>
              <a:ext cx="8216157" cy="3243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450850" algn="just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Организовать процесс </a:t>
              </a:r>
              <a:r>
                <a:rPr kumimoji="0" lang="ru-RU" sz="3200" b="1" i="1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освоения педагогическим коллективом понятийно-терминологического аппарата</a:t>
              </a:r>
              <a:r>
                <a:rPr kumimoji="0" lang="ru-RU" sz="3200" b="0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современного экологического образования, языка дидактических метафор, знаков и символов для их применения в экологическом образовании обучающихся и экологическом просвещении родителей.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09283" y="684911"/>
              <a:ext cx="8337176" cy="2456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450850" algn="just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3200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   В образовательном процессе приоритетное внимание уделить  </a:t>
              </a:r>
              <a:r>
                <a:rPr lang="ru-RU" sz="3200" b="1" i="1" dirty="0" err="1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аксиологическому</a:t>
              </a:r>
              <a:r>
                <a:rPr lang="ru-RU" sz="3200" b="1" i="1" dirty="0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(ценностному)</a:t>
              </a:r>
              <a:r>
                <a:rPr lang="ru-RU" sz="3200" b="1" dirty="0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и </a:t>
              </a:r>
              <a:r>
                <a:rPr lang="ru-RU" sz="3200" b="1" i="1" dirty="0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семиотическому (языковому)</a:t>
              </a:r>
              <a:r>
                <a:rPr lang="ru-RU" sz="3200" b="1" dirty="0" smtClean="0">
                  <a:solidFill>
                    <a:srgbClr val="660066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3200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направлениям формирования у обучающихся экологической культуры. </a:t>
              </a:r>
              <a:endParaRPr lang="ru-RU" sz="40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object 796"/>
            <p:cNvSpPr/>
            <p:nvPr/>
          </p:nvSpPr>
          <p:spPr>
            <a:xfrm>
              <a:off x="497033" y="809665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object 796"/>
            <p:cNvSpPr/>
            <p:nvPr/>
          </p:nvSpPr>
          <p:spPr>
            <a:xfrm>
              <a:off x="439541" y="692696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" name="object 796"/>
            <p:cNvSpPr/>
            <p:nvPr/>
          </p:nvSpPr>
          <p:spPr>
            <a:xfrm>
              <a:off x="497033" y="3436867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object 796"/>
            <p:cNvSpPr/>
            <p:nvPr/>
          </p:nvSpPr>
          <p:spPr>
            <a:xfrm>
              <a:off x="439541" y="3319898"/>
              <a:ext cx="186535" cy="208157"/>
            </a:xfrm>
            <a:custGeom>
              <a:avLst/>
              <a:gdLst/>
              <a:ahLst/>
              <a:cxnLst/>
              <a:rect l="l" t="t" r="r" b="b"/>
              <a:pathLst>
                <a:path w="274955" h="309880">
                  <a:moveTo>
                    <a:pt x="274510" y="0"/>
                  </a:moveTo>
                  <a:lnTo>
                    <a:pt x="0" y="0"/>
                  </a:lnTo>
                  <a:lnTo>
                    <a:pt x="0" y="58166"/>
                  </a:lnTo>
                  <a:lnTo>
                    <a:pt x="0" y="309384"/>
                  </a:lnTo>
                  <a:lnTo>
                    <a:pt x="274510" y="309384"/>
                  </a:lnTo>
                  <a:lnTo>
                    <a:pt x="274510" y="58166"/>
                  </a:lnTo>
                  <a:lnTo>
                    <a:pt x="27451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36512" y="-27384"/>
            <a:ext cx="9145016" cy="7200800"/>
            <a:chOff x="-36512" y="-27384"/>
            <a:chExt cx="9145016" cy="7200800"/>
          </a:xfrm>
        </p:grpSpPr>
        <p:sp>
          <p:nvSpPr>
            <p:cNvPr id="2" name="TextBox 1"/>
            <p:cNvSpPr txBox="1"/>
            <p:nvPr/>
          </p:nvSpPr>
          <p:spPr>
            <a:xfrm>
              <a:off x="2267744" y="1631578"/>
              <a:ext cx="4641848" cy="353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КОНТАКТЫ:</a:t>
              </a:r>
            </a:p>
            <a:p>
              <a:endParaRPr lang="en-US" sz="2800" b="1" dirty="0" smtClean="0">
                <a:hlinkClick r:id="rId2"/>
              </a:endParaRPr>
            </a:p>
            <a:p>
              <a:pPr algn="ctr"/>
              <a:r>
                <a:rPr lang="en-US" sz="2800" b="1" i="1" dirty="0" smtClean="0">
                  <a:hlinkClick r:id="rId2"/>
                </a:rPr>
                <a:t>http://moodle.imc.tomsk.ru/</a:t>
              </a:r>
              <a:r>
                <a:rPr lang="en-US" sz="2800" b="1" i="1" dirty="0" smtClean="0"/>
                <a:t> </a:t>
              </a:r>
              <a:endParaRPr lang="ru-RU" sz="2800" b="1" i="1" dirty="0" smtClean="0"/>
            </a:p>
            <a:p>
              <a:pPr algn="ctr"/>
              <a:r>
                <a:rPr lang="en-US" sz="2800" b="1" i="1" dirty="0" smtClean="0">
                  <a:hlinkClick r:id="rId3"/>
                </a:rPr>
                <a:t>http://partner-unitwin.net/</a:t>
              </a:r>
            </a:p>
            <a:p>
              <a:pPr algn="ctr"/>
              <a:r>
                <a:rPr lang="en-US" sz="2800" b="1" i="1" dirty="0" smtClean="0">
                  <a:hlinkClick r:id="rId3"/>
                </a:rPr>
                <a:t>dziatkov@mail.ru</a:t>
              </a:r>
              <a:endParaRPr lang="en-US" sz="2800" b="1" i="1" dirty="0" smtClean="0"/>
            </a:p>
            <a:p>
              <a:pPr algn="ctr"/>
              <a:r>
                <a:rPr lang="en-US" sz="2800" b="1" i="1" dirty="0" smtClean="0">
                  <a:hlinkClick r:id="rId4"/>
                </a:rPr>
                <a:t>vega_2005_11@mail.ru</a:t>
              </a:r>
              <a:r>
                <a:rPr lang="en-US" sz="2800" b="1" i="1" dirty="0" smtClean="0"/>
                <a:t> </a:t>
              </a:r>
            </a:p>
            <a:p>
              <a:pPr algn="ctr"/>
              <a:r>
                <a:rPr lang="en-US" sz="2800" b="1" i="1" dirty="0" smtClean="0">
                  <a:hlinkClick r:id="rId5"/>
                </a:rPr>
                <a:t>ecosovetrao@mail.ru</a:t>
              </a:r>
              <a:r>
                <a:rPr lang="en-US" sz="2800" b="1" i="1" dirty="0" smtClean="0"/>
                <a:t> </a:t>
              </a:r>
              <a:endParaRPr lang="ru-RU" sz="2800" b="1" i="1" dirty="0" smtClean="0"/>
            </a:p>
            <a:p>
              <a:r>
                <a:rPr lang="ru-RU" sz="2800" b="1" i="1" dirty="0" smtClean="0"/>
                <a:t> </a:t>
              </a:r>
              <a:endParaRPr lang="ru-RU" sz="2800" b="1" i="1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-36512" y="6381328"/>
              <a:ext cx="7128792" cy="792088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979712" y="-27384"/>
              <a:ext cx="7128792" cy="576064"/>
            </a:xfrm>
            <a:prstGeom prst="rect">
              <a:avLst/>
            </a:prstGeom>
            <a:solidFill>
              <a:srgbClr val="C26E83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683568" y="5157192"/>
              <a:ext cx="604067" cy="648072"/>
              <a:chOff x="727573" y="260648"/>
              <a:chExt cx="244027" cy="325126"/>
            </a:xfrm>
          </p:grpSpPr>
          <p:sp>
            <p:nvSpPr>
              <p:cNvPr id="5" name="object 796"/>
              <p:cNvSpPr/>
              <p:nvPr/>
            </p:nvSpPr>
            <p:spPr>
              <a:xfrm>
                <a:off x="785065" y="377617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6" name="object 796"/>
              <p:cNvSpPr/>
              <p:nvPr/>
            </p:nvSpPr>
            <p:spPr>
              <a:xfrm>
                <a:off x="727573" y="260648"/>
                <a:ext cx="186535" cy="208157"/>
              </a:xfrm>
              <a:custGeom>
                <a:avLst/>
                <a:gdLst/>
                <a:ahLst/>
                <a:cxnLst/>
                <a:rect l="l" t="t" r="r" b="b"/>
                <a:pathLst>
                  <a:path w="274955" h="309880">
                    <a:moveTo>
                      <a:pt x="274510" y="0"/>
                    </a:moveTo>
                    <a:lnTo>
                      <a:pt x="0" y="0"/>
                    </a:lnTo>
                    <a:lnTo>
                      <a:pt x="0" y="58166"/>
                    </a:lnTo>
                    <a:lnTo>
                      <a:pt x="0" y="309384"/>
                    </a:lnTo>
                    <a:lnTo>
                      <a:pt x="274510" y="309384"/>
                    </a:lnTo>
                    <a:lnTo>
                      <a:pt x="274510" y="58166"/>
                    </a:lnTo>
                    <a:lnTo>
                      <a:pt x="27451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4173</TotalTime>
  <Words>816</Words>
  <Application>Microsoft Office PowerPoint</Application>
  <PresentationFormat>Экран (4:3)</PresentationFormat>
  <Paragraphs>207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Николаевна</dc:creator>
  <cp:lastModifiedBy>Елена Николаевна</cp:lastModifiedBy>
  <cp:revision>10</cp:revision>
  <dcterms:created xsi:type="dcterms:W3CDTF">2023-02-25T02:14:57Z</dcterms:created>
  <dcterms:modified xsi:type="dcterms:W3CDTF">2023-03-01T07:36:43Z</dcterms:modified>
</cp:coreProperties>
</file>